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7"/>
  </p:notesMasterIdLst>
  <p:sldIdLst>
    <p:sldId id="275" r:id="rId2"/>
    <p:sldId id="313" r:id="rId3"/>
    <p:sldId id="314" r:id="rId4"/>
    <p:sldId id="315" r:id="rId5"/>
    <p:sldId id="288" r:id="rId6"/>
    <p:sldId id="310" r:id="rId7"/>
    <p:sldId id="289" r:id="rId8"/>
    <p:sldId id="309" r:id="rId9"/>
    <p:sldId id="261" r:id="rId10"/>
    <p:sldId id="279" r:id="rId11"/>
    <p:sldId id="290" r:id="rId12"/>
    <p:sldId id="291" r:id="rId13"/>
    <p:sldId id="292" r:id="rId14"/>
    <p:sldId id="293" r:id="rId15"/>
    <p:sldId id="311" r:id="rId16"/>
    <p:sldId id="294" r:id="rId17"/>
    <p:sldId id="295" r:id="rId18"/>
    <p:sldId id="320" r:id="rId19"/>
    <p:sldId id="321" r:id="rId20"/>
    <p:sldId id="319" r:id="rId21"/>
    <p:sldId id="312" r:id="rId22"/>
    <p:sldId id="316" r:id="rId23"/>
    <p:sldId id="296" r:id="rId24"/>
    <p:sldId id="308" r:id="rId25"/>
    <p:sldId id="322" r:id="rId26"/>
    <p:sldId id="327" r:id="rId27"/>
    <p:sldId id="324" r:id="rId28"/>
    <p:sldId id="302" r:id="rId29"/>
    <p:sldId id="303" r:id="rId30"/>
    <p:sldId id="328" r:id="rId31"/>
    <p:sldId id="304" r:id="rId32"/>
    <p:sldId id="305" r:id="rId33"/>
    <p:sldId id="306" r:id="rId34"/>
    <p:sldId id="318" r:id="rId35"/>
    <p:sldId id="317" r:id="rId3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1719C"/>
    <a:srgbClr val="000000"/>
    <a:srgbClr val="DCDC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6238" autoAdjust="0"/>
  </p:normalViewPr>
  <p:slideViewPr>
    <p:cSldViewPr snapToGrid="0">
      <p:cViewPr varScale="1">
        <p:scale>
          <a:sx n="106" d="100"/>
          <a:sy n="106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2770E-0F3C-4C60-ABFA-27CCD3661502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E7C15-455B-4EB7-A22D-1DBB58D4F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97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6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4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3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603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4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36D38-C179-28A1-764D-148E242D2A23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871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5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9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2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0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0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DFDE91-686D-F198-06FC-67BD661D3D26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7" name="타원 16"/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095B88-6425-A09A-887A-24EA6CE901F5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901DA-4316-D059-3961-1D586778CD7C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488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2E5C25-1E9E-0D2C-29B3-DDAEEB7A31F2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675B49C-E323-7532-1DE7-E36E6186359F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16C373-2C33-7E12-04C6-E29CFBC11311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98402A-D3B2-6643-1871-6112883614EF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9405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B47EFF-EBA2-B8EB-D489-E46AC3BFDA1B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D7AE894-91DE-8FE2-1D88-6740566E13A5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32F4B-9FAD-B4C7-3AC6-E0E5169A77F4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CDE95-0096-DF87-588B-938F8A79907B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084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207151-7739-923A-6BC4-AA4121A0A50E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905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4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7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3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71B9-BE45-4C89-83D6-807A4AFDACA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etboard2484/223167528046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blog.naver.com/etboard2484/22316762661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naver.com/etboard2484/223362986165" TargetMode="External"/><Relationship Id="rId5" Type="http://schemas.openxmlformats.org/officeDocument/2006/relationships/image" Target="../media/image48.webp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et.ketri.re.kr/learning/microPython_level2.html" TargetMode="External"/><Relationship Id="rId3" Type="http://schemas.openxmlformats.org/officeDocument/2006/relationships/hyperlink" Target="http://oapass.com/pub/ketri/2024/ETboard_brochure.pdf" TargetMode="External"/><Relationship Id="rId7" Type="http://schemas.openxmlformats.org/officeDocument/2006/relationships/hyperlink" Target="http://oapass.com/pub/ketri/2021/micropython/thonny-3.3.11.exe" TargetMode="External"/><Relationship Id="rId2" Type="http://schemas.openxmlformats.org/officeDocument/2006/relationships/hyperlink" Target="http://et.ketri.re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apass.com/pub/ketri/2023/micropython/ETBoard_MicroPython_Manual.pdf" TargetMode="External"/><Relationship Id="rId11" Type="http://schemas.openxmlformats.org/officeDocument/2006/relationships/hyperlink" Target="https://github.com/etboard/Kit_SmartFeeder_Ai" TargetMode="External"/><Relationship Id="rId5" Type="http://schemas.openxmlformats.org/officeDocument/2006/relationships/hyperlink" Target="http://oapass.com/pub/ketri/2024/ETboard_product_proposal.pdf" TargetMode="External"/><Relationship Id="rId10" Type="http://schemas.openxmlformats.org/officeDocument/2006/relationships/hyperlink" Target="https://github.com/etboard/Kit_SmartFeeder_Basic" TargetMode="External"/><Relationship Id="rId4" Type="http://schemas.openxmlformats.org/officeDocument/2006/relationships/hyperlink" Target="http://oapass.com/pub/ketri/2024/ETboard_SW_training_proposal.pdf" TargetMode="External"/><Relationship Id="rId9" Type="http://schemas.openxmlformats.org/officeDocument/2006/relationships/hyperlink" Target="http://et.ketri.re.kr/learning%20/basic/kit_smartfeeder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/>
              <a:t>2024.02.28</a:t>
            </a:r>
            <a:endParaRPr lang="ko-KR" altLang="en-US" dirty="0"/>
          </a:p>
        </p:txBody>
      </p:sp>
      <p:sp>
        <p:nvSpPr>
          <p:cNvPr id="5" name="제목 5"/>
          <p:cNvSpPr txBox="1">
            <a:spLocks/>
          </p:cNvSpPr>
          <p:nvPr/>
        </p:nvSpPr>
        <p:spPr>
          <a:xfrm>
            <a:off x="4096203" y="1195267"/>
            <a:ext cx="7973625" cy="169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스마트 </a:t>
            </a:r>
            <a:r>
              <a:rPr lang="ko-KR" altLang="en-US" sz="4800" b="1" dirty="0" err="1">
                <a:solidFill>
                  <a:srgbClr val="FF0000"/>
                </a:solidFill>
                <a:latin typeface="+mj-ea"/>
              </a:rPr>
              <a:t>급식기</a:t>
            </a: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 코딩 키트</a:t>
            </a:r>
            <a:r>
              <a:rPr lang="en-US" altLang="ko-KR" sz="4800" b="1" dirty="0">
                <a:solidFill>
                  <a:srgbClr val="FF0000"/>
                </a:solidFill>
                <a:latin typeface="+mj-ea"/>
              </a:rPr>
              <a:t>(Ai)</a:t>
            </a:r>
            <a:br>
              <a:rPr lang="en-US" altLang="ko-KR" sz="4800" b="1" dirty="0">
                <a:latin typeface="+mj-ea"/>
              </a:rPr>
            </a:br>
            <a:r>
              <a:rPr lang="ko-KR" altLang="en-US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강의 자료</a:t>
            </a:r>
            <a:r>
              <a:rPr lang="en-US" altLang="ko-KR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 v0.2</a:t>
            </a:r>
            <a:endParaRPr lang="ko-KR" altLang="en-US" sz="4800" b="1" dirty="0">
              <a:ln w="3175">
                <a:noFill/>
              </a:ln>
              <a:solidFill>
                <a:srgbClr val="154A7B"/>
              </a:solidFill>
              <a:latin typeface="+mj-ea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4F0493-E7A1-4CD1-38EB-796A777A66D2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 err="1"/>
              <a:t>티처블</a:t>
            </a:r>
            <a:r>
              <a:rPr lang="ko-KR" altLang="en-US" sz="6000" dirty="0"/>
              <a:t> 머신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이미지 학습</a:t>
            </a:r>
          </a:p>
        </p:txBody>
      </p:sp>
    </p:spTree>
    <p:extLst>
      <p:ext uri="{BB962C8B-B14F-4D97-AF65-F5344CB8AC3E}">
        <p14:creationId xmlns:p14="http://schemas.microsoft.com/office/powerpoint/2010/main" val="4446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885D-B335-2052-C648-201EFAB53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50370375-BC65-C84D-CD4A-E453B798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시작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38E5-4DC6-D317-104F-82B8CE15DB7D}"/>
              </a:ext>
            </a:extLst>
          </p:cNvPr>
          <p:cNvSpPr txBox="1"/>
          <p:nvPr/>
        </p:nvSpPr>
        <p:spPr>
          <a:xfrm>
            <a:off x="879136" y="1523748"/>
            <a:ext cx="95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티처블</a:t>
            </a:r>
            <a:r>
              <a:rPr lang="ko-KR" altLang="en-US" b="1" dirty="0"/>
              <a:t> 머신</a:t>
            </a:r>
            <a:r>
              <a:rPr lang="en-US" altLang="ko-KR" b="1" dirty="0"/>
              <a:t> </a:t>
            </a:r>
            <a:r>
              <a:rPr lang="ko-KR" altLang="en-US" b="1" dirty="0"/>
              <a:t>홈페이지 접속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https://teachablemachine.withgoogle.com/</a:t>
            </a:r>
            <a:r>
              <a:rPr lang="en-US" altLang="ko-KR" dirty="0"/>
              <a:t>) &gt; </a:t>
            </a:r>
            <a:r>
              <a:rPr lang="en-US" altLang="ko-KR" b="1" dirty="0"/>
              <a:t>[</a:t>
            </a:r>
            <a:r>
              <a:rPr lang="ko-KR" altLang="en-US" b="1" dirty="0"/>
              <a:t>시작하기</a:t>
            </a:r>
            <a:r>
              <a:rPr lang="en-US" altLang="ko-KR" b="1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D36315-9EF2-57C5-A9D4-577D5C2B6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79"/>
          <a:stretch/>
        </p:blipFill>
        <p:spPr>
          <a:xfrm>
            <a:off x="879136" y="2198080"/>
            <a:ext cx="10433727" cy="36690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4835BF-EE72-60F2-6710-26841571AF4B}"/>
              </a:ext>
            </a:extLst>
          </p:cNvPr>
          <p:cNvSpPr/>
          <p:nvPr/>
        </p:nvSpPr>
        <p:spPr>
          <a:xfrm>
            <a:off x="1501140" y="2398704"/>
            <a:ext cx="1699260" cy="2667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E1307-6441-05EB-2DA6-6A06E05FA510}"/>
              </a:ext>
            </a:extLst>
          </p:cNvPr>
          <p:cNvSpPr txBox="1"/>
          <p:nvPr/>
        </p:nvSpPr>
        <p:spPr>
          <a:xfrm>
            <a:off x="3067050" y="20615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51CAD-4C51-4EFE-47F8-D47BA11FD33E}"/>
              </a:ext>
            </a:extLst>
          </p:cNvPr>
          <p:cNvSpPr/>
          <p:nvPr/>
        </p:nvSpPr>
        <p:spPr>
          <a:xfrm>
            <a:off x="2929890" y="4875204"/>
            <a:ext cx="1127760" cy="41434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C15A1-FA8C-DB09-223F-43604F1FFFEB}"/>
              </a:ext>
            </a:extLst>
          </p:cNvPr>
          <p:cNvSpPr txBox="1"/>
          <p:nvPr/>
        </p:nvSpPr>
        <p:spPr>
          <a:xfrm>
            <a:off x="2590800" y="457020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6533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22C5-850C-0803-BD57-42C9CDC2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59355F4-5A14-BE48-662F-8356EABD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3"/>
          <a:stretch/>
        </p:blipFill>
        <p:spPr>
          <a:xfrm>
            <a:off x="517515" y="2226909"/>
            <a:ext cx="6405799" cy="3511826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7CCA68FA-3E6C-80F9-8042-15EE7298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7989A-1E41-E020-2388-B5ADB07959A5}"/>
              </a:ext>
            </a:extLst>
          </p:cNvPr>
          <p:cNvSpPr txBox="1"/>
          <p:nvPr/>
        </p:nvSpPr>
        <p:spPr>
          <a:xfrm>
            <a:off x="517515" y="1446246"/>
            <a:ext cx="535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이미지 프로젝트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표준 이미지 모델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2A9A-EEA9-7A33-9FB8-B3F06E5D19D2}"/>
              </a:ext>
            </a:extLst>
          </p:cNvPr>
          <p:cNvSpPr txBox="1"/>
          <p:nvPr/>
        </p:nvSpPr>
        <p:spPr>
          <a:xfrm>
            <a:off x="740682" y="36449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069F3D-4EBF-A528-4799-030D91636DF2}"/>
              </a:ext>
            </a:extLst>
          </p:cNvPr>
          <p:cNvSpPr/>
          <p:nvPr/>
        </p:nvSpPr>
        <p:spPr>
          <a:xfrm>
            <a:off x="1063625" y="3950688"/>
            <a:ext cx="1698625" cy="17487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A70ADC-3353-114F-BECD-92931F5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56" y="2226908"/>
            <a:ext cx="4679544" cy="17504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9BF73A-E3CA-AC6E-2CB4-15525E099B20}"/>
              </a:ext>
            </a:extLst>
          </p:cNvPr>
          <p:cNvSpPr/>
          <p:nvPr/>
        </p:nvSpPr>
        <p:spPr>
          <a:xfrm>
            <a:off x="7291977" y="2540313"/>
            <a:ext cx="2194923" cy="131313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2CD71-17F0-BA24-874E-187A090DEA7E}"/>
              </a:ext>
            </a:extLst>
          </p:cNvPr>
          <p:cNvSpPr txBox="1"/>
          <p:nvPr/>
        </p:nvSpPr>
        <p:spPr>
          <a:xfrm>
            <a:off x="9370672" y="223171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41952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2E1F-4CDB-C94B-ECBC-D973BBED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60DF6AB7-A8EA-F32C-0868-2351C0FA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데이터 세트</a:t>
            </a:r>
            <a:r>
              <a:rPr lang="en-US" altLang="ko-KR" sz="3200" dirty="0"/>
              <a:t> </a:t>
            </a:r>
            <a:r>
              <a:rPr lang="ko-KR" altLang="en-US" sz="3200" dirty="0"/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C9EF5-BD61-3113-2024-086061B84210}"/>
              </a:ext>
            </a:extLst>
          </p:cNvPr>
          <p:cNvSpPr txBox="1"/>
          <p:nvPr/>
        </p:nvSpPr>
        <p:spPr>
          <a:xfrm>
            <a:off x="517515" y="1446246"/>
            <a:ext cx="83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클래스 이름 변경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이미지 샘플 추가 </a:t>
            </a:r>
            <a:r>
              <a:rPr lang="en-US" altLang="ko-KR" b="1" dirty="0"/>
              <a:t>[</a:t>
            </a:r>
            <a:r>
              <a:rPr lang="ko-KR" altLang="en-US" b="1" dirty="0"/>
              <a:t>업로드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b="1" dirty="0"/>
              <a:t>학습용 이미지 불러오기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8261BF-9535-334E-E515-64F35919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2" b="24329"/>
          <a:stretch/>
        </p:blipFill>
        <p:spPr>
          <a:xfrm>
            <a:off x="1050916" y="1906621"/>
            <a:ext cx="5702834" cy="44784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EB39E-4A22-EDF1-8295-66B3A44DC886}"/>
              </a:ext>
            </a:extLst>
          </p:cNvPr>
          <p:cNvSpPr txBox="1"/>
          <p:nvPr/>
        </p:nvSpPr>
        <p:spPr>
          <a:xfrm>
            <a:off x="1191409" y="3402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063894-10F0-C0FD-75A1-DCAABDAF58A0}"/>
              </a:ext>
            </a:extLst>
          </p:cNvPr>
          <p:cNvSpPr/>
          <p:nvPr/>
        </p:nvSpPr>
        <p:spPr>
          <a:xfrm>
            <a:off x="1478757" y="3718726"/>
            <a:ext cx="559537" cy="23391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8FE3E-D481-56F4-7CA8-36ABC42F7A2D}"/>
              </a:ext>
            </a:extLst>
          </p:cNvPr>
          <p:cNvSpPr txBox="1"/>
          <p:nvPr/>
        </p:nvSpPr>
        <p:spPr>
          <a:xfrm>
            <a:off x="2280759" y="4051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F78BC-2914-532C-483E-2EA7BA4EAC27}"/>
              </a:ext>
            </a:extLst>
          </p:cNvPr>
          <p:cNvSpPr/>
          <p:nvPr/>
        </p:nvSpPr>
        <p:spPr>
          <a:xfrm>
            <a:off x="1950136" y="4327661"/>
            <a:ext cx="397404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8C135-A351-6AD3-99C0-0D8A3E40C4EF}"/>
              </a:ext>
            </a:extLst>
          </p:cNvPr>
          <p:cNvSpPr txBox="1"/>
          <p:nvPr/>
        </p:nvSpPr>
        <p:spPr>
          <a:xfrm>
            <a:off x="6975850" y="357035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6ECB9F-12FC-1847-DA49-C76BFED623BC}"/>
              </a:ext>
            </a:extLst>
          </p:cNvPr>
          <p:cNvGrpSpPr/>
          <p:nvPr/>
        </p:nvGrpSpPr>
        <p:grpSpPr>
          <a:xfrm>
            <a:off x="7741689" y="1942789"/>
            <a:ext cx="3352129" cy="4240545"/>
            <a:chOff x="7208289" y="1942789"/>
            <a:chExt cx="3352129" cy="424054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49F2F7A-799B-86FB-8F0F-9CAE3780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1538" y="1974906"/>
              <a:ext cx="2998880" cy="42084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E1CC0A-4875-91F0-D318-9A56574004EC}"/>
                </a:ext>
              </a:extLst>
            </p:cNvPr>
            <p:cNvSpPr txBox="1"/>
            <p:nvPr/>
          </p:nvSpPr>
          <p:spPr>
            <a:xfrm>
              <a:off x="7208289" y="19427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87B836-DE36-A10B-A639-EBDC2B009B66}"/>
                </a:ext>
              </a:extLst>
            </p:cNvPr>
            <p:cNvSpPr/>
            <p:nvPr/>
          </p:nvSpPr>
          <p:spPr>
            <a:xfrm>
              <a:off x="7623787" y="2034597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BBFDD9-CE27-C7BA-96C5-37BC80DC9007}"/>
                </a:ext>
              </a:extLst>
            </p:cNvPr>
            <p:cNvSpPr txBox="1"/>
            <p:nvPr/>
          </p:nvSpPr>
          <p:spPr>
            <a:xfrm>
              <a:off x="7208289" y="225466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0E60BF-897A-8DDE-6C8B-2E5709E2E634}"/>
                </a:ext>
              </a:extLst>
            </p:cNvPr>
            <p:cNvSpPr/>
            <p:nvPr/>
          </p:nvSpPr>
          <p:spPr>
            <a:xfrm>
              <a:off x="7623787" y="2349090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EBE590-600A-FF4B-3D26-2360E50941D0}"/>
                </a:ext>
              </a:extLst>
            </p:cNvPr>
            <p:cNvSpPr txBox="1"/>
            <p:nvPr/>
          </p:nvSpPr>
          <p:spPr>
            <a:xfrm>
              <a:off x="7208289" y="30023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E32D9C-4D0C-8EB8-CB49-7C42F5D10961}"/>
                </a:ext>
              </a:extLst>
            </p:cNvPr>
            <p:cNvSpPr/>
            <p:nvPr/>
          </p:nvSpPr>
          <p:spPr>
            <a:xfrm>
              <a:off x="7623787" y="3094201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C964AD-32E1-7719-BBE3-589DB1F33479}"/>
                </a:ext>
              </a:extLst>
            </p:cNvPr>
            <p:cNvSpPr txBox="1"/>
            <p:nvPr/>
          </p:nvSpPr>
          <p:spPr>
            <a:xfrm>
              <a:off x="7208289" y="33142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B03E0BC-2534-4E2A-0042-140B3B26B8B3}"/>
                </a:ext>
              </a:extLst>
            </p:cNvPr>
            <p:cNvSpPr/>
            <p:nvPr/>
          </p:nvSpPr>
          <p:spPr>
            <a:xfrm>
              <a:off x="7623787" y="3408694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8CE6E7-62E8-56BD-CCDC-1CD07E345879}"/>
                </a:ext>
              </a:extLst>
            </p:cNvPr>
            <p:cNvSpPr txBox="1"/>
            <p:nvPr/>
          </p:nvSpPr>
          <p:spPr>
            <a:xfrm>
              <a:off x="7208289" y="4051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35F844-B989-5AAC-1441-7AFC9C79B274}"/>
                </a:ext>
              </a:extLst>
            </p:cNvPr>
            <p:cNvSpPr/>
            <p:nvPr/>
          </p:nvSpPr>
          <p:spPr>
            <a:xfrm>
              <a:off x="7623787" y="4143284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58B0CC-8AA7-0BC9-6940-30FF44D1289A}"/>
                </a:ext>
              </a:extLst>
            </p:cNvPr>
            <p:cNvSpPr txBox="1"/>
            <p:nvPr/>
          </p:nvSpPr>
          <p:spPr>
            <a:xfrm>
              <a:off x="7208289" y="43633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5CA46EB-4096-DDD0-5908-35614CC911C1}"/>
                </a:ext>
              </a:extLst>
            </p:cNvPr>
            <p:cNvSpPr/>
            <p:nvPr/>
          </p:nvSpPr>
          <p:spPr>
            <a:xfrm>
              <a:off x="7623787" y="4457777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E04490-2666-FEF9-D855-EAB3F3EAB417}"/>
                </a:ext>
              </a:extLst>
            </p:cNvPr>
            <p:cNvSpPr txBox="1"/>
            <p:nvPr/>
          </p:nvSpPr>
          <p:spPr>
            <a:xfrm>
              <a:off x="7208289" y="51326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91A4F5-A844-76EB-59CD-69ACB11B4395}"/>
                </a:ext>
              </a:extLst>
            </p:cNvPr>
            <p:cNvSpPr/>
            <p:nvPr/>
          </p:nvSpPr>
          <p:spPr>
            <a:xfrm>
              <a:off x="7623787" y="5224488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40F196-EE6A-BB9C-9663-D264A05466F2}"/>
                </a:ext>
              </a:extLst>
            </p:cNvPr>
            <p:cNvSpPr txBox="1"/>
            <p:nvPr/>
          </p:nvSpPr>
          <p:spPr>
            <a:xfrm>
              <a:off x="7208289" y="54445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63132A-F226-BF78-11AD-8552B2EB61DD}"/>
                </a:ext>
              </a:extLst>
            </p:cNvPr>
            <p:cNvSpPr/>
            <p:nvPr/>
          </p:nvSpPr>
          <p:spPr>
            <a:xfrm>
              <a:off x="7623787" y="5538981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44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2BDD2-FF0C-CA26-39E6-0C1855D1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86365F-0161-3585-2066-1D375327A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9" b="32877"/>
          <a:stretch/>
        </p:blipFill>
        <p:spPr>
          <a:xfrm>
            <a:off x="326959" y="1915940"/>
            <a:ext cx="8880542" cy="4454687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48EB7E4A-F928-6F6C-39FC-B4977648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9B5B6-F07C-6D41-DC4F-2CFCE71E5F7A}"/>
              </a:ext>
            </a:extLst>
          </p:cNvPr>
          <p:cNvSpPr txBox="1"/>
          <p:nvPr/>
        </p:nvSpPr>
        <p:spPr>
          <a:xfrm>
            <a:off x="517515" y="144624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</a:t>
            </a:r>
            <a:r>
              <a:rPr lang="en-US" altLang="ko-KR" b="1" dirty="0"/>
              <a:t>[</a:t>
            </a:r>
            <a:r>
              <a:rPr lang="ko-KR" altLang="en-US" b="1" dirty="0"/>
              <a:t>모델 학습시키기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모델 학습 완료됨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8CFFE-2899-78CE-2B3D-A8CD1030274A}"/>
              </a:ext>
            </a:extLst>
          </p:cNvPr>
          <p:cNvSpPr txBox="1"/>
          <p:nvPr/>
        </p:nvSpPr>
        <p:spPr>
          <a:xfrm>
            <a:off x="5183501" y="4732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6A244-2643-4442-2D35-C1EC7CE5AFFB}"/>
              </a:ext>
            </a:extLst>
          </p:cNvPr>
          <p:cNvSpPr/>
          <p:nvPr/>
        </p:nvSpPr>
        <p:spPr>
          <a:xfrm>
            <a:off x="5470849" y="5049280"/>
            <a:ext cx="1364926" cy="31805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C0FE1-1020-B9A4-7DF2-4BD56C1FF495}"/>
              </a:ext>
            </a:extLst>
          </p:cNvPr>
          <p:cNvSpPr txBox="1"/>
          <p:nvPr/>
        </p:nvSpPr>
        <p:spPr>
          <a:xfrm>
            <a:off x="9283639" y="4067341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6BCBD-4C5B-C935-7099-7B9E4952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5" y="3549625"/>
            <a:ext cx="2181529" cy="17433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4B1641-9316-5E02-D245-0D925706B068}"/>
              </a:ext>
            </a:extLst>
          </p:cNvPr>
          <p:cNvSpPr txBox="1"/>
          <p:nvPr/>
        </p:nvSpPr>
        <p:spPr>
          <a:xfrm>
            <a:off x="9787604" y="3851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88F76-6B23-A687-FA3D-F7023E1E9F13}"/>
              </a:ext>
            </a:extLst>
          </p:cNvPr>
          <p:cNvSpPr/>
          <p:nvPr/>
        </p:nvSpPr>
        <p:spPr>
          <a:xfrm>
            <a:off x="10080868" y="4169734"/>
            <a:ext cx="1761088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AFC6-2052-B78D-B837-44BD36FC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F9EEA-1CC3-B83C-0D3F-4905B579E6BC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 err="1"/>
              <a:t>티처블</a:t>
            </a:r>
            <a:r>
              <a:rPr lang="ko-KR" altLang="en-US" sz="6000" dirty="0"/>
              <a:t> 머신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이미지 학습 검증</a:t>
            </a:r>
          </a:p>
        </p:txBody>
      </p:sp>
    </p:spTree>
    <p:extLst>
      <p:ext uri="{BB962C8B-B14F-4D97-AF65-F5344CB8AC3E}">
        <p14:creationId xmlns:p14="http://schemas.microsoft.com/office/powerpoint/2010/main" val="31778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D3C3-5D4B-5887-0853-9E257E60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FF51BA4F-0DEE-2D78-2907-19430A19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이미지 학습 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1F0FF-95D7-B321-FE22-234136DEB329}"/>
              </a:ext>
            </a:extLst>
          </p:cNvPr>
          <p:cNvSpPr txBox="1"/>
          <p:nvPr/>
        </p:nvSpPr>
        <p:spPr>
          <a:xfrm>
            <a:off x="517515" y="1446246"/>
            <a:ext cx="751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en-US" altLang="ko-KR" b="1" dirty="0"/>
              <a:t>[</a:t>
            </a:r>
            <a:r>
              <a:rPr lang="ko-KR" altLang="en-US" b="1" dirty="0"/>
              <a:t>사용</a:t>
            </a:r>
            <a:r>
              <a:rPr lang="en-US" altLang="ko-KR" b="1" dirty="0"/>
              <a:t>]</a:t>
            </a:r>
            <a:r>
              <a:rPr lang="en-US" altLang="ko-KR" dirty="0"/>
              <a:t>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파일</a:t>
            </a:r>
            <a:r>
              <a:rPr lang="en-US" altLang="ko-KR" b="1" dirty="0"/>
              <a:t>]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b="1" dirty="0"/>
              <a:t>테스트용 이미지 불러오기 </a:t>
            </a:r>
            <a:r>
              <a:rPr lang="en-US" altLang="ko-KR" dirty="0"/>
              <a:t>&gt; </a:t>
            </a:r>
            <a:r>
              <a:rPr lang="ko-KR" altLang="en-US" b="1" dirty="0"/>
              <a:t>결과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B40B9-5938-A7F5-A76F-B7885E08701B}"/>
              </a:ext>
            </a:extLst>
          </p:cNvPr>
          <p:cNvSpPr txBox="1"/>
          <p:nvPr/>
        </p:nvSpPr>
        <p:spPr>
          <a:xfrm>
            <a:off x="4757103" y="370370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38497-9A03-2CBE-2F34-ED9796DD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8" t="11667" b="43241"/>
          <a:stretch/>
        </p:blipFill>
        <p:spPr>
          <a:xfrm>
            <a:off x="730193" y="1948927"/>
            <a:ext cx="3571062" cy="4421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44170-7542-EB16-D909-242984053169}"/>
              </a:ext>
            </a:extLst>
          </p:cNvPr>
          <p:cNvSpPr txBox="1"/>
          <p:nvPr/>
        </p:nvSpPr>
        <p:spPr>
          <a:xfrm>
            <a:off x="638825" y="3082834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6C6C5-838F-99CA-C7D7-3EBC3319B6A4}"/>
              </a:ext>
            </a:extLst>
          </p:cNvPr>
          <p:cNvSpPr/>
          <p:nvPr/>
        </p:nvSpPr>
        <p:spPr>
          <a:xfrm>
            <a:off x="1019832" y="3322309"/>
            <a:ext cx="2993322" cy="3973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59A4B-1BDB-E272-2B60-D1239E020EF5}"/>
              </a:ext>
            </a:extLst>
          </p:cNvPr>
          <p:cNvSpPr txBox="1"/>
          <p:nvPr/>
        </p:nvSpPr>
        <p:spPr>
          <a:xfrm>
            <a:off x="638825" y="3534946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B5BE17-CA33-2282-D4F7-8756C272693B}"/>
              </a:ext>
            </a:extLst>
          </p:cNvPr>
          <p:cNvSpPr/>
          <p:nvPr/>
        </p:nvSpPr>
        <p:spPr>
          <a:xfrm>
            <a:off x="1019832" y="3802391"/>
            <a:ext cx="2980422" cy="12934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B6FDAE-B24F-D6D2-F4CC-2D36E140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89" y="1948927"/>
            <a:ext cx="1555366" cy="4421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D4925-F17A-4D18-6648-C6CE270CBEDE}"/>
              </a:ext>
            </a:extLst>
          </p:cNvPr>
          <p:cNvSpPr txBox="1"/>
          <p:nvPr/>
        </p:nvSpPr>
        <p:spPr>
          <a:xfrm>
            <a:off x="5321016" y="36058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D40D70-18CA-C01B-6401-A5F4E42CE67B}"/>
              </a:ext>
            </a:extLst>
          </p:cNvPr>
          <p:cNvSpPr/>
          <p:nvPr/>
        </p:nvSpPr>
        <p:spPr>
          <a:xfrm>
            <a:off x="5760897" y="3904278"/>
            <a:ext cx="1546949" cy="246647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7D5249-1239-FEBE-73C2-1DEBF5BFC67F}"/>
              </a:ext>
            </a:extLst>
          </p:cNvPr>
          <p:cNvGrpSpPr/>
          <p:nvPr/>
        </p:nvGrpSpPr>
        <p:grpSpPr>
          <a:xfrm>
            <a:off x="8029508" y="2650414"/>
            <a:ext cx="3936716" cy="2814470"/>
            <a:chOff x="7616460" y="2597284"/>
            <a:chExt cx="3936716" cy="28144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7FB9C7-93B3-61CA-07C7-522B9B9E2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26"/>
            <a:stretch/>
          </p:blipFill>
          <p:spPr>
            <a:xfrm>
              <a:off x="7620669" y="2597284"/>
              <a:ext cx="3932507" cy="281447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D2051-36B2-ACDD-AE02-8123A807B89E}"/>
                </a:ext>
              </a:extLst>
            </p:cNvPr>
            <p:cNvSpPr/>
            <p:nvPr/>
          </p:nvSpPr>
          <p:spPr>
            <a:xfrm>
              <a:off x="7616460" y="2597284"/>
              <a:ext cx="3932507" cy="281446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F624BB-D958-1F11-292B-CC22EE63A01E}"/>
              </a:ext>
            </a:extLst>
          </p:cNvPr>
          <p:cNvCxnSpPr>
            <a:cxnSpLocks/>
          </p:cNvCxnSpPr>
          <p:nvPr/>
        </p:nvCxnSpPr>
        <p:spPr>
          <a:xfrm flipH="1">
            <a:off x="7239000" y="4057648"/>
            <a:ext cx="1005840" cy="183832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5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DCD-E09B-34E3-7EB0-4F082191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CA832E73-1C2A-C9BB-4DCE-FBC6667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모델 다운로드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37F7-4F26-6A85-9578-4CE38694BEEC}"/>
              </a:ext>
            </a:extLst>
          </p:cNvPr>
          <p:cNvSpPr txBox="1"/>
          <p:nvPr/>
        </p:nvSpPr>
        <p:spPr>
          <a:xfrm>
            <a:off x="517515" y="1446246"/>
            <a:ext cx="881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모델 내보내기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] 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Keras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모델 다운로드 클릭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C65B2-CFA1-72FA-07DF-4A1E86587BBC}"/>
              </a:ext>
            </a:extLst>
          </p:cNvPr>
          <p:cNvSpPr txBox="1"/>
          <p:nvPr/>
        </p:nvSpPr>
        <p:spPr>
          <a:xfrm>
            <a:off x="3084131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373A37-2FE8-28E9-E779-64CEA2C399DB}"/>
              </a:ext>
            </a:extLst>
          </p:cNvPr>
          <p:cNvGrpSpPr/>
          <p:nvPr/>
        </p:nvGrpSpPr>
        <p:grpSpPr>
          <a:xfrm>
            <a:off x="397626" y="1910507"/>
            <a:ext cx="2662321" cy="4217692"/>
            <a:chOff x="586717" y="1910507"/>
            <a:chExt cx="2662321" cy="4217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1B3B4D-945D-5234-B085-81D9E0F15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306"/>
            <a:stretch/>
          </p:blipFill>
          <p:spPr>
            <a:xfrm>
              <a:off x="586717" y="1912855"/>
              <a:ext cx="2662321" cy="42153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8708F7-D2FD-6477-937A-74A29B04568C}"/>
                </a:ext>
              </a:extLst>
            </p:cNvPr>
            <p:cNvSpPr txBox="1"/>
            <p:nvPr/>
          </p:nvSpPr>
          <p:spPr>
            <a:xfrm>
              <a:off x="1020465" y="19105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D2D8C4-8DCF-123E-E7E0-AC18C21B33F9}"/>
                </a:ext>
              </a:extLst>
            </p:cNvPr>
            <p:cNvSpPr/>
            <p:nvPr/>
          </p:nvSpPr>
          <p:spPr>
            <a:xfrm>
              <a:off x="1364400" y="2206043"/>
              <a:ext cx="1709540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52F0BC-1408-95E0-6E01-6B0E3BA36154}"/>
              </a:ext>
            </a:extLst>
          </p:cNvPr>
          <p:cNvGrpSpPr/>
          <p:nvPr/>
        </p:nvGrpSpPr>
        <p:grpSpPr>
          <a:xfrm>
            <a:off x="3389456" y="2501917"/>
            <a:ext cx="4747085" cy="3034872"/>
            <a:chOff x="3741595" y="1910508"/>
            <a:chExt cx="4747085" cy="30348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771EC3-022D-191C-15F0-B613487A0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588" b="28004"/>
            <a:stretch/>
          </p:blipFill>
          <p:spPr>
            <a:xfrm>
              <a:off x="3977219" y="1910508"/>
              <a:ext cx="4511461" cy="303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C8C98-9944-0D5C-0F44-D9E8BDA777F4}"/>
                </a:ext>
              </a:extLst>
            </p:cNvPr>
            <p:cNvSpPr txBox="1"/>
            <p:nvPr/>
          </p:nvSpPr>
          <p:spPr>
            <a:xfrm>
              <a:off x="4897295" y="2067218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FD8410-CD86-E231-8B68-B89DCE191196}"/>
                </a:ext>
              </a:extLst>
            </p:cNvPr>
            <p:cNvSpPr/>
            <p:nvPr/>
          </p:nvSpPr>
          <p:spPr>
            <a:xfrm>
              <a:off x="5241230" y="2362754"/>
              <a:ext cx="991639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01DF3-CB07-8F08-AEE2-E5BEE532B167}"/>
                </a:ext>
              </a:extLst>
            </p:cNvPr>
            <p:cNvSpPr txBox="1"/>
            <p:nvPr/>
          </p:nvSpPr>
          <p:spPr>
            <a:xfrm>
              <a:off x="3741595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9E02CA-15C5-16EE-CF02-544E397E24C1}"/>
                </a:ext>
              </a:extLst>
            </p:cNvPr>
            <p:cNvSpPr/>
            <p:nvPr/>
          </p:nvSpPr>
          <p:spPr>
            <a:xfrm>
              <a:off x="4085530" y="3037052"/>
              <a:ext cx="5213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24506-BE2B-85A2-7BD3-721B8249CEDA}"/>
                </a:ext>
              </a:extLst>
            </p:cNvPr>
            <p:cNvSpPr txBox="1"/>
            <p:nvPr/>
          </p:nvSpPr>
          <p:spPr>
            <a:xfrm>
              <a:off x="5230670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389FD2-3738-246C-9D63-D305BC007581}"/>
                </a:ext>
              </a:extLst>
            </p:cNvPr>
            <p:cNvSpPr/>
            <p:nvPr/>
          </p:nvSpPr>
          <p:spPr>
            <a:xfrm>
              <a:off x="5574605" y="3037052"/>
              <a:ext cx="9404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04744F-36C4-C47A-D192-D97B7733AA35}"/>
              </a:ext>
            </a:extLst>
          </p:cNvPr>
          <p:cNvSpPr txBox="1"/>
          <p:nvPr/>
        </p:nvSpPr>
        <p:spPr>
          <a:xfrm>
            <a:off x="8207252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FBBE9-1BBA-0199-C22E-E9E72951B0AA}"/>
              </a:ext>
            </a:extLst>
          </p:cNvPr>
          <p:cNvGrpSpPr/>
          <p:nvPr/>
        </p:nvGrpSpPr>
        <p:grpSpPr>
          <a:xfrm>
            <a:off x="8466049" y="2933236"/>
            <a:ext cx="3328326" cy="1831446"/>
            <a:chOff x="8466049" y="2834238"/>
            <a:chExt cx="3328326" cy="1831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439E610-5FC5-8559-07EF-76AA6A950369}"/>
                </a:ext>
              </a:extLst>
            </p:cNvPr>
            <p:cNvGrpSpPr/>
            <p:nvPr/>
          </p:nvGrpSpPr>
          <p:grpSpPr>
            <a:xfrm>
              <a:off x="8466049" y="2834238"/>
              <a:ext cx="3328326" cy="1014721"/>
              <a:chOff x="8655140" y="3367815"/>
              <a:chExt cx="3328326" cy="10147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B9E2D-C533-A4BC-1CB0-4FF0B255D69A}"/>
                  </a:ext>
                </a:extLst>
              </p:cNvPr>
              <p:cNvSpPr txBox="1"/>
              <p:nvPr/>
            </p:nvSpPr>
            <p:spPr>
              <a:xfrm>
                <a:off x="8655140" y="3367815"/>
                <a:ext cx="45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⑤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679DDF2-F900-7945-DB3B-054440455214}"/>
                  </a:ext>
                </a:extLst>
              </p:cNvPr>
              <p:cNvGrpSpPr/>
              <p:nvPr/>
            </p:nvGrpSpPr>
            <p:grpSpPr>
              <a:xfrm>
                <a:off x="9010794" y="3367815"/>
                <a:ext cx="2972672" cy="1014721"/>
                <a:chOff x="9866534" y="3664237"/>
                <a:chExt cx="2116931" cy="72261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9EF53D-D568-163F-D366-4C4A4575F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36" r="2338" b="1799"/>
                <a:stretch/>
              </p:blipFill>
              <p:spPr>
                <a:xfrm>
                  <a:off x="9866534" y="3664237"/>
                  <a:ext cx="2116931" cy="722614"/>
                </a:xfrm>
                <a:prstGeom prst="rect">
                  <a:avLst/>
                </a:prstGeom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4822F7F-B625-F5A9-C563-744D0EC5E07C}"/>
                    </a:ext>
                  </a:extLst>
                </p:cNvPr>
                <p:cNvSpPr/>
                <p:nvPr/>
              </p:nvSpPr>
              <p:spPr>
                <a:xfrm>
                  <a:off x="9866534" y="3934927"/>
                  <a:ext cx="2116931" cy="451924"/>
                </a:xfrm>
                <a:prstGeom prst="rect">
                  <a:avLst/>
                </a:prstGeom>
                <a:noFill/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1F77-C23C-CB3D-E500-A0558DF1E092}"/>
                </a:ext>
              </a:extLst>
            </p:cNvPr>
            <p:cNvSpPr txBox="1"/>
            <p:nvPr/>
          </p:nvSpPr>
          <p:spPr>
            <a:xfrm>
              <a:off x="8821702" y="4019353"/>
              <a:ext cx="2079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keras_model.h5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Labels.txt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59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7F90-F7FF-B181-2380-7FAC1738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546DCB-6789-2035-C472-5E498EEA8BF7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/>
              <a:t>스마트 </a:t>
            </a:r>
            <a:r>
              <a:rPr lang="ko-KR" altLang="en-US" sz="6000" dirty="0" err="1"/>
              <a:t>급식기</a:t>
            </a:r>
            <a:r>
              <a:rPr lang="ko-KR" altLang="en-US" sz="6000" dirty="0"/>
              <a:t> 코딩 키트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부품</a:t>
            </a:r>
          </a:p>
        </p:txBody>
      </p:sp>
    </p:spTree>
    <p:extLst>
      <p:ext uri="{BB962C8B-B14F-4D97-AF65-F5344CB8AC3E}">
        <p14:creationId xmlns:p14="http://schemas.microsoft.com/office/powerpoint/2010/main" val="298475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0CEC-545C-CE13-98DF-9BCCB7FC0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D7DA2889-3A7E-1A8D-94C9-37048B1B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부품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603BCC-6BA1-112E-B888-06732BEDD303}"/>
              </a:ext>
            </a:extLst>
          </p:cNvPr>
          <p:cNvGrpSpPr/>
          <p:nvPr/>
        </p:nvGrpSpPr>
        <p:grpSpPr>
          <a:xfrm>
            <a:off x="520364" y="1675534"/>
            <a:ext cx="11151273" cy="4158191"/>
            <a:chOff x="520364" y="1675534"/>
            <a:chExt cx="11151273" cy="415819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D2091A-4E6B-208E-F740-182737812F40}"/>
                </a:ext>
              </a:extLst>
            </p:cNvPr>
            <p:cNvGrpSpPr/>
            <p:nvPr/>
          </p:nvGrpSpPr>
          <p:grpSpPr>
            <a:xfrm>
              <a:off x="520364" y="1675534"/>
              <a:ext cx="11151273" cy="2526445"/>
              <a:chOff x="520364" y="1853334"/>
              <a:chExt cx="11151273" cy="25264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7F1D66D-406F-9FEC-21E0-E63BE48F4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7" r="18488"/>
              <a:stretch/>
            </p:blipFill>
            <p:spPr>
              <a:xfrm>
                <a:off x="5859506" y="1853334"/>
                <a:ext cx="2210798" cy="2423349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DC3CF48-DDB9-9AC9-9112-8D97F3EDEE01}"/>
                  </a:ext>
                </a:extLst>
              </p:cNvPr>
              <p:cNvGrpSpPr/>
              <p:nvPr/>
            </p:nvGrpSpPr>
            <p:grpSpPr>
              <a:xfrm>
                <a:off x="520364" y="1968269"/>
                <a:ext cx="11151273" cy="2411510"/>
                <a:chOff x="520364" y="1401220"/>
                <a:chExt cx="11151273" cy="241151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D8F81E3-7A02-4D34-C825-B8B3063DF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53" r="14124"/>
                <a:stretch/>
              </p:blipFill>
              <p:spPr>
                <a:xfrm>
                  <a:off x="9245937" y="1401220"/>
                  <a:ext cx="2425700" cy="2193478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8C752F0-C86B-3414-F3CB-04A7DC332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36" r="14839"/>
                <a:stretch/>
              </p:blipFill>
              <p:spPr>
                <a:xfrm>
                  <a:off x="520364" y="1478150"/>
                  <a:ext cx="1950681" cy="2039618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C2BE0EE-9308-7C37-9744-77A177F95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1" t="31701" r="34629" b="13287"/>
                <a:stretch/>
              </p:blipFill>
              <p:spPr>
                <a:xfrm>
                  <a:off x="2733190" y="1579685"/>
                  <a:ext cx="1950681" cy="183654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5E85AE-D453-7A3D-9729-54F557618622}"/>
                    </a:ext>
                  </a:extLst>
                </p:cNvPr>
                <p:cNvSpPr txBox="1"/>
                <p:nvPr/>
              </p:nvSpPr>
              <p:spPr>
                <a:xfrm>
                  <a:off x="899083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DC </a:t>
                  </a:r>
                  <a:r>
                    <a:rPr lang="ko-KR" altLang="en-US" dirty="0"/>
                    <a:t>모터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B77A746-167E-4286-A1C1-683496099501}"/>
                    </a:ext>
                  </a:extLst>
                </p:cNvPr>
                <p:cNvSpPr txBox="1"/>
                <p:nvPr/>
              </p:nvSpPr>
              <p:spPr>
                <a:xfrm>
                  <a:off x="3111909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진동 모터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5E5EA-3943-CA41-A870-7EABC0D414C1}"/>
                    </a:ext>
                  </a:extLst>
                </p:cNvPr>
                <p:cNvSpPr txBox="1"/>
                <p:nvPr/>
              </p:nvSpPr>
              <p:spPr>
                <a:xfrm>
                  <a:off x="6368284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OLED</a:t>
                  </a:r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91C2EC-C5DC-98F6-9266-E8858853EE67}"/>
                    </a:ext>
                  </a:extLst>
                </p:cNvPr>
                <p:cNvSpPr txBox="1"/>
                <p:nvPr/>
              </p:nvSpPr>
              <p:spPr>
                <a:xfrm>
                  <a:off x="9733759" y="3443398"/>
                  <a:ext cx="14500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초음파 센서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78802F-3C61-8D16-837F-EDA0B525DEC7}"/>
                </a:ext>
              </a:extLst>
            </p:cNvPr>
            <p:cNvSpPr txBox="1"/>
            <p:nvPr/>
          </p:nvSpPr>
          <p:spPr>
            <a:xfrm>
              <a:off x="2066627" y="4548437"/>
              <a:ext cx="8058746" cy="1285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모터의 개념 및 종류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6"/>
                </a:rPr>
                <a:t>https://blog.naver.com/etboard2484/223362986165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OLED</a:t>
              </a:r>
              <a:r>
                <a:rPr lang="ko-KR" altLang="en-US" dirty="0"/>
                <a:t>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7"/>
                </a:rPr>
                <a:t>https://blog.naver.com/etboard2484/223167626611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초음파 센서의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8"/>
                </a:rPr>
                <a:t>https://blog.naver.com/etboard2484/223167528046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56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0685-190C-5EB1-80DF-556C92C6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9379B-E352-4A7B-D6A9-C8869906383A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/>
              <a:t>반려동물 자동 </a:t>
            </a:r>
            <a:r>
              <a:rPr lang="ko-KR" altLang="en-US" sz="6000" dirty="0" err="1"/>
              <a:t>급식기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321239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64E1-559C-11BB-3D23-5F5257D0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C565F-2963-49EC-2449-ED1898F873AA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/>
              <a:t>스마트 </a:t>
            </a:r>
            <a:r>
              <a:rPr lang="ko-KR" altLang="en-US" sz="6000" dirty="0" err="1"/>
              <a:t>급식기</a:t>
            </a:r>
            <a:r>
              <a:rPr lang="ko-KR" altLang="en-US" sz="6000" dirty="0"/>
              <a:t> 코딩 키트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프로그램 개요</a:t>
            </a:r>
          </a:p>
        </p:txBody>
      </p:sp>
    </p:spTree>
    <p:extLst>
      <p:ext uri="{BB962C8B-B14F-4D97-AF65-F5344CB8AC3E}">
        <p14:creationId xmlns:p14="http://schemas.microsoft.com/office/powerpoint/2010/main" val="387471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8A8B-5519-5E5D-4B50-F502E0B3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17CF15F7-26D2-782E-19A8-437B252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 </a:t>
            </a:r>
            <a:r>
              <a:rPr lang="ko-KR" altLang="en-US" sz="3200" dirty="0"/>
              <a:t>프로그램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35D67-DC4B-0C7E-EB0A-403E4866A73C}"/>
              </a:ext>
            </a:extLst>
          </p:cNvPr>
          <p:cNvSpPr txBox="1"/>
          <p:nvPr/>
        </p:nvSpPr>
        <p:spPr>
          <a:xfrm>
            <a:off x="7841732" y="60564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OLED</a:t>
            </a:r>
            <a:endParaRPr lang="ko-KR" altLang="en-US" sz="14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E711FA-E3D3-2DBC-BF9D-F93F453A2F53}"/>
              </a:ext>
            </a:extLst>
          </p:cNvPr>
          <p:cNvGrpSpPr/>
          <p:nvPr/>
        </p:nvGrpSpPr>
        <p:grpSpPr>
          <a:xfrm>
            <a:off x="1424478" y="1476612"/>
            <a:ext cx="9343044" cy="4579802"/>
            <a:chOff x="1189921" y="1476612"/>
            <a:chExt cx="9343044" cy="45798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AF0113-63CB-9CF5-5A9B-26722E9FCA6A}"/>
                </a:ext>
              </a:extLst>
            </p:cNvPr>
            <p:cNvGrpSpPr/>
            <p:nvPr/>
          </p:nvGrpSpPr>
          <p:grpSpPr>
            <a:xfrm>
              <a:off x="1189921" y="1476612"/>
              <a:ext cx="4859834" cy="1255356"/>
              <a:chOff x="449067" y="6114665"/>
              <a:chExt cx="4183808" cy="10807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11F830-CE41-C26E-82AD-6116E93F825D}"/>
                  </a:ext>
                </a:extLst>
              </p:cNvPr>
              <p:cNvSpPr txBox="1"/>
              <p:nvPr/>
            </p:nvSpPr>
            <p:spPr>
              <a:xfrm>
                <a:off x="738671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2070957-E3C3-8294-F4B7-242EBBA33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A4D9E53-6B6A-0A88-4694-405927A79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420412A-E2FF-F64E-1A01-BB40020FD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7B61DA9A-6538-6747-7D10-1B5AE8D2DD1E}"/>
                  </a:ext>
                </a:extLst>
              </p:cNvPr>
              <p:cNvCxnSpPr>
                <a:cxnSpLocks/>
                <a:stCxn id="29" idx="3"/>
                <a:endCxn id="28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7212309-6C0B-6964-F16A-F4C0487070F0}"/>
                  </a:ext>
                </a:extLst>
              </p:cNvPr>
              <p:cNvCxnSpPr>
                <a:cxnSpLocks/>
                <a:stCxn id="27" idx="3"/>
                <a:endCxn id="29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F5F1-A175-430F-0F36-2FB03C4E7584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21873B-C2F9-BAEC-7D01-77A6400B6E04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48F0EE-DA36-17EB-D750-7D15D3365FCC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DC9F4-7905-529D-D763-53A645DA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890" y="3535464"/>
              <a:ext cx="1072110" cy="830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CA8E9-019F-6364-5562-863B222FEC07}"/>
                </a:ext>
              </a:extLst>
            </p:cNvPr>
            <p:cNvSpPr txBox="1"/>
            <p:nvPr/>
          </p:nvSpPr>
          <p:spPr>
            <a:xfrm>
              <a:off x="4414529" y="2826721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USB</a:t>
              </a:r>
            </a:p>
            <a:p>
              <a:pPr algn="ctr"/>
              <a:r>
                <a:rPr lang="ko-KR" altLang="en-US" sz="1400" dirty="0"/>
                <a:t>시리얼 통신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EF17B5-7BD8-2246-88F6-EEBE50EABBA7}"/>
                </a:ext>
              </a:extLst>
            </p:cNvPr>
            <p:cNvSpPr txBox="1"/>
            <p:nvPr/>
          </p:nvSpPr>
          <p:spPr>
            <a:xfrm>
              <a:off x="6364642" y="3568776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79B04-6444-CAD4-7628-8AD9FABC357F}"/>
                </a:ext>
              </a:extLst>
            </p:cNvPr>
            <p:cNvSpPr txBox="1"/>
            <p:nvPr/>
          </p:nvSpPr>
          <p:spPr>
            <a:xfrm>
              <a:off x="8401531" y="402342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모터 작동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D66C39-0E18-7514-9CD3-09E789B75723}"/>
                </a:ext>
              </a:extLst>
            </p:cNvPr>
            <p:cNvSpPr txBox="1"/>
            <p:nvPr/>
          </p:nvSpPr>
          <p:spPr>
            <a:xfrm>
              <a:off x="6231459" y="568358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표시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ADEA56-D6DB-0977-E198-52175B01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330" y="3363620"/>
              <a:ext cx="1174196" cy="11741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0AE0F-E16A-C290-3C31-5B4FA54F6DC9}"/>
                </a:ext>
              </a:extLst>
            </p:cNvPr>
            <p:cNvSpPr txBox="1"/>
            <p:nvPr/>
          </p:nvSpPr>
          <p:spPr>
            <a:xfrm>
              <a:off x="7294019" y="4464381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DC </a:t>
              </a:r>
              <a:r>
                <a:rPr lang="ko-KR" altLang="en-US" sz="1400" dirty="0"/>
                <a:t>모터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진동 모터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448408-5BF1-B0D6-B8F8-F9C11735C7AF}"/>
                </a:ext>
              </a:extLst>
            </p:cNvPr>
            <p:cNvSpPr txBox="1"/>
            <p:nvPr/>
          </p:nvSpPr>
          <p:spPr>
            <a:xfrm>
              <a:off x="5083444" y="446438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이티보드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AE822-9E9A-A20F-9AFE-006F9EB6AF0F}"/>
                </a:ext>
              </a:extLst>
            </p:cNvPr>
            <p:cNvSpPr txBox="1"/>
            <p:nvPr/>
          </p:nvSpPr>
          <p:spPr>
            <a:xfrm>
              <a:off x="9635272" y="446438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밥그릇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BCB6C4-990C-AB2A-DEFA-E87EB96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0855" y="3591940"/>
              <a:ext cx="1072110" cy="717554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D8B36C-5A1C-4253-6256-9949E3D75EF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234679" y="3950718"/>
              <a:ext cx="956651" cy="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5611363-1142-E754-1492-DC9ADFCA9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526" y="3943970"/>
              <a:ext cx="1095329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AB3B96F5-9F8E-870F-EC40-BADE3B19B3D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6044853" y="4154788"/>
              <a:ext cx="1639946" cy="123180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3BCACE27-6979-6050-F14E-F5C8F93D35EF}"/>
                </a:ext>
              </a:extLst>
            </p:cNvPr>
            <p:cNvCxnSpPr>
              <a:cxnSpLocks/>
              <a:stCxn id="8" idx="1"/>
              <a:endCxn id="15" idx="2"/>
            </p:cNvCxnSpPr>
            <p:nvPr/>
          </p:nvCxnSpPr>
          <p:spPr>
            <a:xfrm rot="10800000" flipH="1" flipV="1">
              <a:off x="5023890" y="3950718"/>
              <a:ext cx="510960" cy="821440"/>
            </a:xfrm>
            <a:prstGeom prst="bentConnector4">
              <a:avLst>
                <a:gd name="adj1" fmla="val -44739"/>
                <a:gd name="adj2" fmla="val 127829"/>
              </a:avLst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B08324-0812-1D9F-5E22-FFD03CDB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28" y="5124912"/>
              <a:ext cx="884798" cy="9315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4BB816-6FFD-FE0F-C710-1E9694CE408E}"/>
                </a:ext>
              </a:extLst>
            </p:cNvPr>
            <p:cNvSpPr txBox="1"/>
            <p:nvPr/>
          </p:nvSpPr>
          <p:spPr>
            <a:xfrm>
              <a:off x="5584489" y="2930005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id: 0, 1, 2, 3</a:t>
              </a:r>
              <a:endParaRPr lang="ko-KR" altLang="en-US" sz="14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D299449-C64A-570C-81B6-36EA7AFF7FF7}"/>
                </a:ext>
              </a:extLst>
            </p:cNvPr>
            <p:cNvCxnSpPr>
              <a:cxnSpLocks/>
              <a:stCxn id="34" idx="2"/>
              <a:endCxn id="8" idx="0"/>
            </p:cNvCxnSpPr>
            <p:nvPr/>
          </p:nvCxnSpPr>
          <p:spPr>
            <a:xfrm>
              <a:off x="5559394" y="2731963"/>
              <a:ext cx="551" cy="803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EA63DB-4488-099D-FC2C-7448C8F6A09B}"/>
                </a:ext>
              </a:extLst>
            </p:cNvPr>
            <p:cNvSpPr txBox="1"/>
            <p:nvPr/>
          </p:nvSpPr>
          <p:spPr>
            <a:xfrm>
              <a:off x="4732602" y="5053670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!=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F6D14A93-449B-61EF-78F5-4036EB775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07285"/>
              </p:ext>
            </p:extLst>
          </p:nvPr>
        </p:nvGraphicFramePr>
        <p:xfrm>
          <a:off x="9695412" y="1313410"/>
          <a:ext cx="1681716" cy="16764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58">
                  <a:extLst>
                    <a:ext uri="{9D8B030D-6E8A-4147-A177-3AD203B41FA5}">
                      <a16:colId xmlns:a16="http://schemas.microsoft.com/office/drawing/2014/main" val="2762615813"/>
                    </a:ext>
                  </a:extLst>
                </a:gridCol>
                <a:gridCol w="840858">
                  <a:extLst>
                    <a:ext uri="{9D8B030D-6E8A-4147-A177-3AD203B41FA5}">
                      <a16:colId xmlns:a16="http://schemas.microsoft.com/office/drawing/2014/main" val="3540394125"/>
                    </a:ext>
                  </a:extLst>
                </a:gridCol>
              </a:tblGrid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379426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강아지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19328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53891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206599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707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696AB6-6D1C-F93C-E961-591665C25D5E}"/>
              </a:ext>
            </a:extLst>
          </p:cNvPr>
          <p:cNvSpPr txBox="1"/>
          <p:nvPr/>
        </p:nvSpPr>
        <p:spPr>
          <a:xfrm>
            <a:off x="5421797" y="16621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288293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5943-1004-A366-188F-9E958BD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2938343A-5775-6E81-B86F-9AD18B7E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dirty="0"/>
              <a:t>프로그램 순서도</a:t>
            </a:r>
            <a:endParaRPr lang="ko-KR" altLang="en-US" sz="32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5E0EF8-D09E-A6D8-63E1-CADFF47ECD07}"/>
              </a:ext>
            </a:extLst>
          </p:cNvPr>
          <p:cNvGrpSpPr/>
          <p:nvPr/>
        </p:nvGrpSpPr>
        <p:grpSpPr>
          <a:xfrm>
            <a:off x="293522" y="1455420"/>
            <a:ext cx="11604956" cy="4691447"/>
            <a:chOff x="592050" y="1303020"/>
            <a:chExt cx="11007900" cy="445008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9D6FC43-238F-70D4-9A5D-A72B8003923E}"/>
                </a:ext>
              </a:extLst>
            </p:cNvPr>
            <p:cNvSpPr/>
            <p:nvPr/>
          </p:nvSpPr>
          <p:spPr>
            <a:xfrm>
              <a:off x="4926331" y="1303020"/>
              <a:ext cx="2339340" cy="381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ysClr val="windowText" lastClr="000000"/>
                  </a:solidFill>
                </a:rPr>
                <a:t>시작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9D0471C-3683-2FA0-1EE9-AAD279411962}"/>
                </a:ext>
              </a:extLst>
            </p:cNvPr>
            <p:cNvSpPr/>
            <p:nvPr/>
          </p:nvSpPr>
          <p:spPr>
            <a:xfrm>
              <a:off x="4926331" y="1927860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ysClr val="windowText" lastClr="000000"/>
                  </a:solidFill>
                </a:rPr>
                <a:t>setup()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D427529-97E8-A9D3-D5B9-C1D6BF0F4475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 flipH="1">
              <a:off x="6096000" y="1684020"/>
              <a:ext cx="1" cy="2438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7804B6C-2BB5-9905-678C-3F40C22E30AD}"/>
                </a:ext>
              </a:extLst>
            </p:cNvPr>
            <p:cNvCxnSpPr>
              <a:cxnSpLocks/>
              <a:stCxn id="2" idx="2"/>
              <a:endCxn id="4" idx="0"/>
            </p:cNvCxnSpPr>
            <p:nvPr/>
          </p:nvCxnSpPr>
          <p:spPr>
            <a:xfrm flipH="1">
              <a:off x="6096000" y="2308860"/>
              <a:ext cx="1" cy="2438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481FED-1A2E-F9A5-B721-7B0F4A9182BF}"/>
                </a:ext>
              </a:extLst>
            </p:cNvPr>
            <p:cNvSpPr/>
            <p:nvPr/>
          </p:nvSpPr>
          <p:spPr>
            <a:xfrm>
              <a:off x="592050" y="2552700"/>
              <a:ext cx="11007900" cy="3200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30D818-BDE0-2750-3A75-72E9720362E8}"/>
                </a:ext>
              </a:extLst>
            </p:cNvPr>
            <p:cNvSpPr/>
            <p:nvPr/>
          </p:nvSpPr>
          <p:spPr>
            <a:xfrm>
              <a:off x="592050" y="2552700"/>
              <a:ext cx="11007900" cy="297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ysClr val="windowText" lastClr="000000"/>
                  </a:solidFill>
                </a:rPr>
                <a:t>무한 반복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1F8759-745D-1B0E-1B00-27C79A30BB3C}"/>
                </a:ext>
              </a:extLst>
            </p:cNvPr>
            <p:cNvSpPr/>
            <p:nvPr/>
          </p:nvSpPr>
          <p:spPr>
            <a:xfrm>
              <a:off x="815454" y="3337125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ysClr val="windowText" lastClr="000000"/>
                  </a:solidFill>
                </a:rPr>
                <a:t>loop()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2972AA-A3FC-4B2A-E6BE-02884467AE6A}"/>
                </a:ext>
              </a:extLst>
            </p:cNvPr>
            <p:cNvSpPr/>
            <p:nvPr/>
          </p:nvSpPr>
          <p:spPr>
            <a:xfrm>
              <a:off x="6319406" y="3949402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ysClr val="windowText" lastClr="000000"/>
                  </a:solidFill>
                </a:rPr>
                <a:t>OLED </a:t>
              </a:r>
              <a:r>
                <a:rPr lang="ko-KR" altLang="en-US" sz="1500" dirty="0">
                  <a:solidFill>
                    <a:sysClr val="windowText" lastClr="000000"/>
                  </a:solidFill>
                </a:rPr>
                <a:t>표시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095901-E681-32F0-33D7-C967BB55742A}"/>
                </a:ext>
              </a:extLst>
            </p:cNvPr>
            <p:cNvSpPr/>
            <p:nvPr/>
          </p:nvSpPr>
          <p:spPr>
            <a:xfrm>
              <a:off x="9071380" y="4568809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ysClr val="windowText" lastClr="000000"/>
                  </a:solidFill>
                </a:rPr>
                <a:t>motor_on</a:t>
              </a:r>
              <a:r>
                <a:rPr lang="en-US" altLang="ko-KR" sz="1500" dirty="0">
                  <a:solidFill>
                    <a:sysClr val="windowText" lastClr="000000"/>
                  </a:solidFill>
                </a:rPr>
                <a:t>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9E80FE-1EFC-53D6-7EEA-A002565DBEDD}"/>
                </a:ext>
              </a:extLst>
            </p:cNvPr>
            <p:cNvSpPr/>
            <p:nvPr/>
          </p:nvSpPr>
          <p:spPr>
            <a:xfrm>
              <a:off x="9071380" y="5173821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ysClr val="windowText" lastClr="000000"/>
                  </a:solidFill>
                </a:rPr>
                <a:t>motor_off</a:t>
              </a:r>
              <a:r>
                <a:rPr lang="en-US" altLang="ko-KR" sz="1500" dirty="0">
                  <a:solidFill>
                    <a:sysClr val="windowText" lastClr="000000"/>
                  </a:solidFill>
                </a:rPr>
                <a:t>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4EE5B76-A51A-7AE3-CE2F-1B8A3CE1C7D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10241050" y="4949809"/>
              <a:ext cx="0" cy="2240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25C0F4D7-3916-F562-8FCC-341EED43CBC8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rot="5400000">
              <a:off x="3796940" y="1038064"/>
              <a:ext cx="487245" cy="411087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7181DC61-9E39-6126-0142-7B870038E17E}"/>
                </a:ext>
              </a:extLst>
            </p:cNvPr>
            <p:cNvCxnSpPr>
              <a:cxnSpLocks/>
              <a:stCxn id="20" idx="3"/>
              <a:endCxn id="44" idx="1"/>
            </p:cNvCxnSpPr>
            <p:nvPr/>
          </p:nvCxnSpPr>
          <p:spPr>
            <a:xfrm>
              <a:off x="8658746" y="4752978"/>
              <a:ext cx="412634" cy="633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018357-C227-6489-9DF5-7C9486F92DE5}"/>
                </a:ext>
              </a:extLst>
            </p:cNvPr>
            <p:cNvSpPr/>
            <p:nvPr/>
          </p:nvSpPr>
          <p:spPr>
            <a:xfrm>
              <a:off x="3567430" y="3336327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ysClr val="windowText" lastClr="000000"/>
                  </a:solidFill>
                </a:rPr>
                <a:t>ai_process</a:t>
              </a:r>
              <a:r>
                <a:rPr lang="en-US" altLang="ko-KR" sz="1500" dirty="0">
                  <a:solidFill>
                    <a:sysClr val="windowText" lastClr="000000"/>
                  </a:solidFill>
                </a:rPr>
                <a:t>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CF2DBD5-2DAE-F126-4C67-74A98180CD9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3154794" y="3526827"/>
              <a:ext cx="412636" cy="79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55035E-DD49-F78E-2764-01D86B74F13B}"/>
                </a:ext>
              </a:extLst>
            </p:cNvPr>
            <p:cNvSpPr/>
            <p:nvPr/>
          </p:nvSpPr>
          <p:spPr>
            <a:xfrm>
              <a:off x="6319406" y="3336327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ysClr val="windowText" lastClr="000000"/>
                  </a:solidFill>
                </a:rPr>
                <a:t>receive_msg</a:t>
              </a:r>
              <a:r>
                <a:rPr lang="en-US" altLang="ko-KR" sz="1500" dirty="0">
                  <a:solidFill>
                    <a:sysClr val="windowText" lastClr="000000"/>
                  </a:solidFill>
                </a:rPr>
                <a:t>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84DE827-FC8C-BFA9-12DF-D3D8BE7469B0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5906770" y="3526827"/>
              <a:ext cx="4126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22A48F29-CE68-A919-E39B-43CB1555E87D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rot="16200000" flipH="1">
              <a:off x="5862275" y="3682770"/>
              <a:ext cx="613073" cy="30119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503BA8-59FB-2B2D-9706-8D17D3756693}"/>
                </a:ext>
              </a:extLst>
            </p:cNvPr>
            <p:cNvSpPr/>
            <p:nvPr/>
          </p:nvSpPr>
          <p:spPr>
            <a:xfrm>
              <a:off x="6319406" y="4562478"/>
              <a:ext cx="233934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ysClr val="windowText" lastClr="000000"/>
                  </a:solidFill>
                </a:rPr>
                <a:t>food_supply</a:t>
              </a:r>
              <a:r>
                <a:rPr lang="en-US" altLang="ko-KR" sz="1500" dirty="0">
                  <a:solidFill>
                    <a:sysClr val="windowText" lastClr="000000"/>
                  </a:solidFill>
                </a:rPr>
                <a:t>()</a:t>
              </a:r>
              <a:endParaRPr lang="ko-KR" altLang="en-US" sz="15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9C50CA93-AE22-A4BB-5CAB-FDA833A269C3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rot="16200000" flipH="1">
              <a:off x="5861302" y="4294874"/>
              <a:ext cx="615018" cy="30119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28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3B5AF-C115-6896-12F5-4B9CA16A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419D07-4A7E-4CEF-A7BC-CE9DB29BCF05}"/>
              </a:ext>
            </a:extLst>
          </p:cNvPr>
          <p:cNvSpPr txBox="1"/>
          <p:nvPr/>
        </p:nvSpPr>
        <p:spPr>
          <a:xfrm>
            <a:off x="1357313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/>
              <a:t>스마트 </a:t>
            </a:r>
            <a:r>
              <a:rPr lang="ko-KR" altLang="en-US" sz="6000" dirty="0" err="1"/>
              <a:t>급식기</a:t>
            </a:r>
            <a:r>
              <a:rPr lang="ko-KR" altLang="en-US" sz="6000" dirty="0"/>
              <a:t> 코딩 키트</a:t>
            </a:r>
            <a:endParaRPr lang="en-US" altLang="ko-KR" sz="6000" dirty="0"/>
          </a:p>
          <a:p>
            <a:pPr algn="ctr">
              <a:lnSpc>
                <a:spcPts val="12000"/>
              </a:lnSpc>
            </a:pPr>
            <a:r>
              <a:rPr lang="ko-KR" altLang="en-US" sz="8800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19741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E4E4-2B24-DF12-7930-4E12B551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FC12D1-F48D-1E1B-5927-38441B5C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0"/>
          <a:stretch/>
        </p:blipFill>
        <p:spPr>
          <a:xfrm>
            <a:off x="407776" y="1653808"/>
            <a:ext cx="11472223" cy="20020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34D9B79C-F4B0-CDB1-C229-BC89C4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</a:t>
            </a:r>
            <a:r>
              <a:rPr lang="ko-KR" altLang="en-US" dirty="0" err="1"/>
              <a:t>시작부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568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A155-AF76-0C5A-0EA7-B56D5A41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35A67F-AB0E-03F8-E1BA-C7BA31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84"/>
          <a:stretch/>
        </p:blipFill>
        <p:spPr>
          <a:xfrm>
            <a:off x="407776" y="1653808"/>
            <a:ext cx="11472223" cy="21942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8844331-6D25-410E-B40D-F08188CC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라이브러리 참조</a:t>
            </a:r>
          </a:p>
        </p:txBody>
      </p:sp>
    </p:spTree>
    <p:extLst>
      <p:ext uri="{BB962C8B-B14F-4D97-AF65-F5344CB8AC3E}">
        <p14:creationId xmlns:p14="http://schemas.microsoft.com/office/powerpoint/2010/main" val="191135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0373-5422-76F8-94E8-F5C65833F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B9248D-69CD-EF66-AE38-0C5B936CF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87"/>
          <a:stretch/>
        </p:blipFill>
        <p:spPr>
          <a:xfrm>
            <a:off x="407777" y="1643352"/>
            <a:ext cx="11472223" cy="429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BAB2AC5-B24C-8532-D6D8-4E7F4E25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전역 변수 선언</a:t>
            </a:r>
          </a:p>
        </p:txBody>
      </p:sp>
    </p:spTree>
    <p:extLst>
      <p:ext uri="{BB962C8B-B14F-4D97-AF65-F5344CB8AC3E}">
        <p14:creationId xmlns:p14="http://schemas.microsoft.com/office/powerpoint/2010/main" val="2319022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CCB7-B6AD-63D2-DC8D-018E97F3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96070B-E279-5C5A-C89F-5260F16D4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95"/>
          <a:stretch/>
        </p:blipFill>
        <p:spPr>
          <a:xfrm>
            <a:off x="407776" y="1643352"/>
            <a:ext cx="11472223" cy="429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80D0E47-3BFB-1E49-A6C0-6C00C30C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setup() </a:t>
            </a:r>
            <a:r>
              <a:rPr lang="ko-KR" altLang="en-US" dirty="0"/>
              <a:t>함수 작성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680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A974-392A-C3EF-114F-058BCC41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81421F7B-C6FF-8985-4DBB-B67EB6DD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loop()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7FCBD-1950-9D74-7754-D213A2DF3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95"/>
          <a:stretch/>
        </p:blipFill>
        <p:spPr>
          <a:xfrm>
            <a:off x="407776" y="1643352"/>
            <a:ext cx="11472223" cy="3081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F221F-E251-D54D-D3AD-EED3A325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164E79-2623-74D5-8BC1-399C969C8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38"/>
          <a:stretch/>
        </p:blipFill>
        <p:spPr>
          <a:xfrm>
            <a:off x="407775" y="1643352"/>
            <a:ext cx="11472223" cy="4400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C6C80861-D9B7-DF78-29D0-87DBD583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ai_process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  <a:r>
              <a:rPr lang="en-US" altLang="ko-KR" sz="3200" dirty="0"/>
              <a:t>(1)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1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3A52-535E-C5DF-43BE-C1E76E42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3B94401-5747-D66A-C20E-1F03DF5A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879C18FD-68DD-3976-B90A-213D6DF2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반려동물 자동 급식기란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D8896-5A52-5ED9-D1E7-7C290D68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2" b="10000"/>
          <a:stretch/>
        </p:blipFill>
        <p:spPr>
          <a:xfrm>
            <a:off x="1798509" y="1338015"/>
            <a:ext cx="3857906" cy="2407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680766-15AB-45CD-5A76-B1DF753B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7" b="18796"/>
          <a:stretch/>
        </p:blipFill>
        <p:spPr>
          <a:xfrm>
            <a:off x="6535585" y="1338015"/>
            <a:ext cx="3857906" cy="2407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C4E91-7CC7-0C18-293A-4D2D8C2E0BE8}"/>
              </a:ext>
            </a:extLst>
          </p:cNvPr>
          <p:cNvSpPr txBox="1"/>
          <p:nvPr/>
        </p:nvSpPr>
        <p:spPr>
          <a:xfrm>
            <a:off x="685799" y="3936104"/>
            <a:ext cx="10820402" cy="229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3200" b="1" dirty="0"/>
              <a:t>반려동물 자동 급식기란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pPr algn="ctr">
              <a:lnSpc>
                <a:spcPts val="3500"/>
              </a:lnSpc>
            </a:pPr>
            <a:endParaRPr lang="en-US" altLang="ko-KR" sz="2400" dirty="0"/>
          </a:p>
          <a:p>
            <a:pPr algn="ctr">
              <a:lnSpc>
                <a:spcPts val="3500"/>
              </a:lnSpc>
            </a:pPr>
            <a:r>
              <a:rPr lang="ko-KR" altLang="en-US" sz="2400" dirty="0"/>
              <a:t>자동으로 급여가 가능한 급식기로</a:t>
            </a:r>
            <a:r>
              <a:rPr lang="en-US" altLang="ko-KR" sz="2400" dirty="0"/>
              <a:t>, </a:t>
            </a:r>
            <a:r>
              <a:rPr lang="ko-KR" altLang="en-US" sz="2400" dirty="0"/>
              <a:t>보호자가 급여를 하지 못하는 상황일 경우에도 규칙적인 시간마다 일정한 양으로 급여가 가능하며</a:t>
            </a:r>
            <a:r>
              <a:rPr lang="en-US" altLang="ko-KR" sz="2400" dirty="0"/>
              <a:t> </a:t>
            </a:r>
            <a:r>
              <a:rPr lang="ko-KR" altLang="en-US" sz="2400" dirty="0"/>
              <a:t>비만</a:t>
            </a:r>
            <a:r>
              <a:rPr lang="en-US" altLang="ko-KR" sz="2400" dirty="0"/>
              <a:t>, </a:t>
            </a:r>
            <a:r>
              <a:rPr lang="ko-KR" altLang="en-US" sz="2400" dirty="0"/>
              <a:t>토</a:t>
            </a:r>
            <a:r>
              <a:rPr lang="en-US" altLang="ko-KR" sz="2400" dirty="0"/>
              <a:t>, </a:t>
            </a:r>
            <a:r>
              <a:rPr lang="ko-KR" altLang="en-US" sz="2400" dirty="0"/>
              <a:t>청결 등의 건강 문제를 예방할 수 있는 </a:t>
            </a:r>
            <a:r>
              <a:rPr lang="ko-KR" altLang="en-US" sz="2400" dirty="0" err="1"/>
              <a:t>급식기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25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1B418-5E45-AFAD-44C7-8BFA2757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5D7C36F5-40E4-51EB-27A7-6ED97494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ai_process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  <a:r>
              <a:rPr lang="en-US" altLang="ko-KR" sz="3200" dirty="0"/>
              <a:t>(2)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2BB48-C11B-A9F5-AC6F-D8C7FF1FB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99"/>
          <a:stretch/>
        </p:blipFill>
        <p:spPr>
          <a:xfrm>
            <a:off x="407775" y="1643352"/>
            <a:ext cx="11472223" cy="9837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239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1951-4544-E2C9-3B27-039926C1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4C8A8DBA-363B-8DCF-CE4F-A2F8B988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food_supply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51EC50-C5E3-5BF1-3A41-E3BAD7A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03"/>
          <a:stretch/>
        </p:blipFill>
        <p:spPr>
          <a:xfrm>
            <a:off x="407775" y="1692043"/>
            <a:ext cx="11472223" cy="36056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367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D8526-04D5-FEEC-EECB-1C370743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A082E37B-381A-055C-E61C-45AB83FC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motor_on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5BF02B-94B2-3DF0-44C8-10633F7A8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7966"/>
          <a:stretch/>
        </p:blipFill>
        <p:spPr>
          <a:xfrm>
            <a:off x="407776" y="1692043"/>
            <a:ext cx="11472223" cy="25316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969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C97F-37D5-4400-40BB-118E7710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2F3AE248-8EFE-C801-CF89-86407EDF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motor_off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7928FF-61B9-88BA-C774-B20D62605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4"/>
          <a:stretch/>
        </p:blipFill>
        <p:spPr>
          <a:xfrm>
            <a:off x="407777" y="1692043"/>
            <a:ext cx="11486268" cy="2517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91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BF78-95C3-91EC-D875-6A8971BE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E11FA-587A-0FED-1A1C-10AB30198236}"/>
              </a:ext>
            </a:extLst>
          </p:cNvPr>
          <p:cNvSpPr txBox="1"/>
          <p:nvPr/>
        </p:nvSpPr>
        <p:spPr>
          <a:xfrm>
            <a:off x="2057400" y="2705725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14671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F214EE4-61BB-3FDA-A291-B303E5E9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1B6A-C75A-6B2D-1B9E-1397D0949ADA}"/>
              </a:ext>
            </a:extLst>
          </p:cNvPr>
          <p:cNvSpPr txBox="1"/>
          <p:nvPr/>
        </p:nvSpPr>
        <p:spPr>
          <a:xfrm>
            <a:off x="42228" y="1203168"/>
            <a:ext cx="12107545" cy="5144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http://et.ketri.re.kr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소개서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http://oapass.com/pub/ketri/2024/ETboard_brochure.pdf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</a:t>
            </a:r>
            <a:r>
              <a:rPr lang="en-US" altLang="ko-KR" dirty="0"/>
              <a:t>SW </a:t>
            </a:r>
            <a:r>
              <a:rPr lang="ko-KR" altLang="en-US" dirty="0"/>
              <a:t>교육 제안서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http://oapass.com/pub/ketri/2024/ETboard_SW_training_proposal.pdf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제품 제안서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http://oapass.com/pub/ketri/2024/ETboard_product_proposal.pdf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설정 매뉴얼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http://oapass.com/pub/ketri/2023/micropython/ETBoard_MicroPython_Manual.pdf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다운로드</a:t>
            </a:r>
            <a:r>
              <a:rPr lang="en-US" altLang="ko-KR" dirty="0"/>
              <a:t>: </a:t>
            </a:r>
            <a:r>
              <a:rPr lang="en-US" altLang="ko-KR" dirty="0">
                <a:hlinkClick r:id="rId7"/>
              </a:rPr>
              <a:t>http://oapass.com/pub/ketri/2021/micropython/thonny-3.3.11.exe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</a:t>
            </a:r>
            <a:r>
              <a:rPr lang="en-US" altLang="ko-KR" dirty="0"/>
              <a:t>Level 2 </a:t>
            </a:r>
            <a:r>
              <a:rPr lang="ko-KR" altLang="en-US" dirty="0"/>
              <a:t>학습하기</a:t>
            </a:r>
            <a:r>
              <a:rPr lang="en-US" altLang="ko-KR" dirty="0"/>
              <a:t>: </a:t>
            </a:r>
            <a:r>
              <a:rPr lang="en-US" altLang="ko-KR" dirty="0">
                <a:hlinkClick r:id="rId8"/>
              </a:rPr>
              <a:t>http://et.ketri.re.kr/learning/microPython_level2.html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학습하기</a:t>
            </a:r>
            <a:r>
              <a:rPr lang="en-US" altLang="ko-KR" dirty="0"/>
              <a:t>: </a:t>
            </a:r>
            <a:r>
              <a:rPr lang="en-US" altLang="ko-KR" dirty="0">
                <a:hlinkClick r:id="rId9"/>
              </a:rPr>
              <a:t>http://et.ketri.re.kr/learning /basic/kit_smartfeeder.html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기본 소스 코드</a:t>
            </a:r>
            <a:r>
              <a:rPr lang="en-US" altLang="ko-KR" dirty="0"/>
              <a:t>: </a:t>
            </a:r>
            <a:r>
              <a:rPr lang="en-US" altLang="ko-KR" dirty="0">
                <a:hlinkClick r:id="rId10"/>
              </a:rPr>
              <a:t>https://github.com/etboard/Kit_SmartFeeder_Basic</a:t>
            </a:r>
            <a:endParaRPr lang="en-US" altLang="ko-KR" dirty="0"/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</a:t>
            </a:r>
            <a:r>
              <a:rPr lang="en-US" altLang="ko-KR" dirty="0"/>
              <a:t>Ai </a:t>
            </a:r>
            <a:r>
              <a:rPr lang="ko-KR" altLang="en-US" dirty="0"/>
              <a:t>소스 코드</a:t>
            </a:r>
            <a:r>
              <a:rPr lang="en-US" altLang="ko-KR" dirty="0"/>
              <a:t>: </a:t>
            </a:r>
            <a:r>
              <a:rPr lang="en-US" altLang="ko-KR" dirty="0">
                <a:hlinkClick r:id="rId11"/>
              </a:rPr>
              <a:t>https://github.com/etboard/Kit_SmartFeeder_Ai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97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A61B-0E26-C9D0-5BA7-BF2A4F9B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84623-2AAE-D19F-DB58-79D5CFD4A643}"/>
              </a:ext>
            </a:extLst>
          </p:cNvPr>
          <p:cNvSpPr txBox="1"/>
          <p:nvPr/>
        </p:nvSpPr>
        <p:spPr>
          <a:xfrm>
            <a:off x="1357314" y="1913264"/>
            <a:ext cx="9477373" cy="303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ko-KR" altLang="en-US" sz="6000" dirty="0"/>
              <a:t>스마트 </a:t>
            </a:r>
            <a:r>
              <a:rPr lang="ko-KR" altLang="en-US" sz="6000" dirty="0" err="1"/>
              <a:t>급식기</a:t>
            </a:r>
            <a:r>
              <a:rPr lang="en-US" altLang="ko-KR" sz="6000" dirty="0"/>
              <a:t> </a:t>
            </a:r>
            <a:r>
              <a:rPr lang="ko-KR" altLang="en-US" sz="6000" dirty="0"/>
              <a:t>코딩 키트</a:t>
            </a:r>
            <a:r>
              <a:rPr lang="ko-KR" altLang="en-US" sz="8800" dirty="0"/>
              <a:t>구성도</a:t>
            </a:r>
          </a:p>
        </p:txBody>
      </p:sp>
    </p:spTree>
    <p:extLst>
      <p:ext uri="{BB962C8B-B14F-4D97-AF65-F5344CB8AC3E}">
        <p14:creationId xmlns:p14="http://schemas.microsoft.com/office/powerpoint/2010/main" val="259068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924B-1345-E77F-4E40-CAB0D481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A5E644B1-B176-EFD6-A2BD-4086F98F0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451C6FF3-0FCB-FCB4-3FA2-242D64B7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CDCD59-EFC9-40A6-0841-D72543770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129" y="1966915"/>
            <a:ext cx="625986" cy="10890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963C16-9722-6D47-DDBF-3B26E5919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07" y="2028637"/>
            <a:ext cx="1246476" cy="9655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8094BF-EA3B-6CAB-E428-691FC4B1DF5D}"/>
              </a:ext>
            </a:extLst>
          </p:cNvPr>
          <p:cNvSpPr txBox="1"/>
          <p:nvPr/>
        </p:nvSpPr>
        <p:spPr>
          <a:xfrm>
            <a:off x="1779369" y="25959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초음파</a:t>
            </a:r>
            <a:endParaRPr lang="en-US" altLang="ko-KR" dirty="0"/>
          </a:p>
          <a:p>
            <a:pPr algn="ctr"/>
            <a:r>
              <a:rPr lang="ko-KR" altLang="en-US" dirty="0"/>
              <a:t>송</a:t>
            </a:r>
            <a:r>
              <a:rPr lang="en-US" altLang="ko-KR" dirty="0"/>
              <a:t>·</a:t>
            </a:r>
            <a:r>
              <a:rPr lang="ko-KR" altLang="en-US" dirty="0"/>
              <a:t>수신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0432C5-69B9-491E-125A-9625A702DFC5}"/>
              </a:ext>
            </a:extLst>
          </p:cNvPr>
          <p:cNvSpPr txBox="1"/>
          <p:nvPr/>
        </p:nvSpPr>
        <p:spPr>
          <a:xfrm>
            <a:off x="4094675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개체 인식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9C755-B51C-37F1-F6C3-6247FC9A8EA9}"/>
              </a:ext>
            </a:extLst>
          </p:cNvPr>
          <p:cNvSpPr txBox="1"/>
          <p:nvPr/>
        </p:nvSpPr>
        <p:spPr>
          <a:xfrm>
            <a:off x="6964771" y="25972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6AF654-F27C-FA49-8EED-1D3F723CF251}"/>
              </a:ext>
            </a:extLst>
          </p:cNvPr>
          <p:cNvSpPr txBox="1"/>
          <p:nvPr/>
        </p:nvSpPr>
        <p:spPr>
          <a:xfrm>
            <a:off x="9251082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사료 공급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C21C24-ADE8-35B6-01EA-D4C4809F2034}"/>
              </a:ext>
            </a:extLst>
          </p:cNvPr>
          <p:cNvSpPr txBox="1"/>
          <p:nvPr/>
        </p:nvSpPr>
        <p:spPr>
          <a:xfrm>
            <a:off x="6632178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표시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718699E-600C-7C53-2E81-CBF3EBA25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56" y="1828845"/>
            <a:ext cx="1365165" cy="13651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35EAE8-E144-0E52-E3FF-96452D8EF511}"/>
              </a:ext>
            </a:extLst>
          </p:cNvPr>
          <p:cNvSpPr txBox="1"/>
          <p:nvPr/>
        </p:nvSpPr>
        <p:spPr>
          <a:xfrm>
            <a:off x="7931761" y="310863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DC </a:t>
            </a:r>
            <a:r>
              <a:rPr lang="ko-KR" altLang="en-US" dirty="0"/>
              <a:t>모터</a:t>
            </a:r>
            <a:endParaRPr lang="en-US" altLang="ko-KR" dirty="0"/>
          </a:p>
          <a:p>
            <a:pPr algn="ctr"/>
            <a:r>
              <a:rPr lang="ko-KR" altLang="en-US" dirty="0"/>
              <a:t>진동 모터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023F-54A6-28EE-7E70-56BF61EA294B}"/>
              </a:ext>
            </a:extLst>
          </p:cNvPr>
          <p:cNvSpPr txBox="1"/>
          <p:nvPr/>
        </p:nvSpPr>
        <p:spPr>
          <a:xfrm>
            <a:off x="5393347" y="3108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이티보드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9C6E46-F362-4B38-971B-461F940D0DF2}"/>
              </a:ext>
            </a:extLst>
          </p:cNvPr>
          <p:cNvSpPr txBox="1"/>
          <p:nvPr/>
        </p:nvSpPr>
        <p:spPr>
          <a:xfrm>
            <a:off x="514598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강아지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71FBA-8770-2C67-7057-2FB4A9070F19}"/>
              </a:ext>
            </a:extLst>
          </p:cNvPr>
          <p:cNvSpPr txBox="1"/>
          <p:nvPr/>
        </p:nvSpPr>
        <p:spPr>
          <a:xfrm>
            <a:off x="10667349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밥그릇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2907E19-5F0A-8CE1-9CC4-2D582E7B184B}"/>
              </a:ext>
            </a:extLst>
          </p:cNvPr>
          <p:cNvGrpSpPr/>
          <p:nvPr/>
        </p:nvGrpSpPr>
        <p:grpSpPr>
          <a:xfrm>
            <a:off x="8012288" y="4261614"/>
            <a:ext cx="1028700" cy="1548661"/>
            <a:chOff x="8143875" y="3981487"/>
            <a:chExt cx="1028700" cy="154866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8EF6B98-9FC4-EE25-548E-EF4891ED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875" y="3981487"/>
              <a:ext cx="1028700" cy="1083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814B28-A4E9-7E51-A50C-2A6677B7B6F9}"/>
                </a:ext>
              </a:extLst>
            </p:cNvPr>
            <p:cNvSpPr txBox="1"/>
            <p:nvPr/>
          </p:nvSpPr>
          <p:spPr>
            <a:xfrm>
              <a:off x="8279754" y="5160816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OLED</a:t>
              </a:r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2EA846-F4CC-297D-1E95-CBA2E85F7657}"/>
              </a:ext>
            </a:extLst>
          </p:cNvPr>
          <p:cNvSpPr txBox="1"/>
          <p:nvPr/>
        </p:nvSpPr>
        <p:spPr>
          <a:xfrm>
            <a:off x="2827186" y="31086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초음파 센서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13CE331-4583-1B7C-9CED-678F75FE62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93" y="2094299"/>
            <a:ext cx="1246476" cy="834256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FF64E2C1-5789-3925-A947-35669FF3D005}"/>
              </a:ext>
            </a:extLst>
          </p:cNvPr>
          <p:cNvCxnSpPr>
            <a:cxnSpLocks/>
          </p:cNvCxnSpPr>
          <p:nvPr/>
        </p:nvCxnSpPr>
        <p:spPr>
          <a:xfrm>
            <a:off x="1688136" y="2511427"/>
            <a:ext cx="12230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09E18C92-9AD4-A7C4-A29A-B10F5899250B}"/>
              </a:ext>
            </a:extLst>
          </p:cNvPr>
          <p:cNvCxnSpPr>
            <a:cxnSpLocks/>
          </p:cNvCxnSpPr>
          <p:nvPr/>
        </p:nvCxnSpPr>
        <p:spPr>
          <a:xfrm>
            <a:off x="4149458" y="2511427"/>
            <a:ext cx="107870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직선 화살표 연결선 1031">
            <a:extLst>
              <a:ext uri="{FF2B5EF4-FFF2-40B4-BE49-F238E27FC236}">
                <a16:creationId xmlns:a16="http://schemas.microsoft.com/office/drawing/2014/main" id="{C6387502-9762-DE55-666F-ADC5E4D41AF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6570583" y="2511427"/>
            <a:ext cx="1273473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7465B0B-3868-5C96-59FA-15060D99A432}"/>
              </a:ext>
            </a:extLst>
          </p:cNvPr>
          <p:cNvCxnSpPr>
            <a:cxnSpLocks/>
          </p:cNvCxnSpPr>
          <p:nvPr/>
        </p:nvCxnSpPr>
        <p:spPr>
          <a:xfrm flipV="1">
            <a:off x="9209221" y="2503582"/>
            <a:ext cx="1273472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DD843700-F6D4-CDDA-EF6B-33D3C32B37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8253" y="3031556"/>
            <a:ext cx="2284126" cy="1243868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03046C-662D-F8B1-24D1-F447CE083C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" y="2079319"/>
            <a:ext cx="1205778" cy="878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586747-1F91-FD91-BDC5-49C768CCC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86" y="4090817"/>
            <a:ext cx="1426963" cy="1426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81794-B7E7-32D2-4E76-CB02A5F594AC}"/>
              </a:ext>
            </a:extLst>
          </p:cNvPr>
          <p:cNvSpPr txBox="1"/>
          <p:nvPr/>
        </p:nvSpPr>
        <p:spPr>
          <a:xfrm>
            <a:off x="3102085" y="5447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968FE33-1799-387B-7F60-30693E6CF54C}"/>
              </a:ext>
            </a:extLst>
          </p:cNvPr>
          <p:cNvCxnSpPr>
            <a:cxnSpLocks/>
            <a:stCxn id="5" idx="3"/>
            <a:endCxn id="53" idx="2"/>
          </p:cNvCxnSpPr>
          <p:nvPr/>
        </p:nvCxnSpPr>
        <p:spPr>
          <a:xfrm flipV="1">
            <a:off x="4254149" y="3477964"/>
            <a:ext cx="1693196" cy="1326335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CCD928-9E9C-9A88-33A7-2DDDC1E00763}"/>
              </a:ext>
            </a:extLst>
          </p:cNvPr>
          <p:cNvSpPr txBox="1"/>
          <p:nvPr/>
        </p:nvSpPr>
        <p:spPr>
          <a:xfrm>
            <a:off x="4390456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 중지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DBE97-1E1A-6835-0D37-EAA43E0478E5}"/>
              </a:ext>
            </a:extLst>
          </p:cNvPr>
          <p:cNvSpPr txBox="1"/>
          <p:nvPr/>
        </p:nvSpPr>
        <p:spPr>
          <a:xfrm>
            <a:off x="4366383" y="203521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</p:spTree>
    <p:extLst>
      <p:ext uri="{BB962C8B-B14F-4D97-AF65-F5344CB8AC3E}">
        <p14:creationId xmlns:p14="http://schemas.microsoft.com/office/powerpoint/2010/main" val="37617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FDD0F-AC1F-4ABC-74BE-4E0825F4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E6652B6-5D2A-3DCF-4DCC-47BE917E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35A06A27-6F13-3566-CEB1-E33374AF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1AD9-76D6-8CB1-C2C2-732CCFF3E264}"/>
              </a:ext>
            </a:extLst>
          </p:cNvPr>
          <p:cNvSpPr txBox="1"/>
          <p:nvPr/>
        </p:nvSpPr>
        <p:spPr>
          <a:xfrm>
            <a:off x="2260059" y="1647115"/>
            <a:ext cx="7671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FAB7-003D-D0E5-FB06-F8FF1C244649}"/>
              </a:ext>
            </a:extLst>
          </p:cNvPr>
          <p:cNvSpPr txBox="1"/>
          <p:nvPr/>
        </p:nvSpPr>
        <p:spPr>
          <a:xfrm>
            <a:off x="355330" y="3038440"/>
            <a:ext cx="114813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강아지</a:t>
            </a:r>
            <a:r>
              <a:rPr lang="en-US" altLang="ko-KR" sz="4400" dirty="0"/>
              <a:t>? </a:t>
            </a:r>
            <a:r>
              <a:rPr lang="ko-KR" altLang="en-US" sz="4400" dirty="0"/>
              <a:t>고양이</a:t>
            </a:r>
            <a:r>
              <a:rPr lang="en-US" altLang="ko-KR" sz="4400" dirty="0"/>
              <a:t>? </a:t>
            </a:r>
            <a:r>
              <a:rPr lang="ko-KR" altLang="en-US" sz="4400" dirty="0"/>
              <a:t>사람</a:t>
            </a:r>
            <a:r>
              <a:rPr lang="en-US" altLang="ko-KR" sz="4400" dirty="0"/>
              <a:t>?</a:t>
            </a:r>
          </a:p>
          <a:p>
            <a:pPr algn="ctr"/>
            <a:endParaRPr lang="en-US" altLang="ko-KR" sz="4400" dirty="0"/>
          </a:p>
          <a:p>
            <a:pPr algn="ctr"/>
            <a:r>
              <a:rPr lang="ko-KR" altLang="en-US" sz="4400" dirty="0"/>
              <a:t>초음파 센서의 경우 거리를 이용하기 때문에</a:t>
            </a:r>
            <a:endParaRPr lang="en-US" altLang="ko-KR" sz="4400" dirty="0"/>
          </a:p>
          <a:p>
            <a:pPr algn="ctr"/>
            <a:r>
              <a:rPr lang="ko-KR" altLang="en-US" sz="4400" b="1" dirty="0">
                <a:solidFill>
                  <a:srgbClr val="FF0000"/>
                </a:solidFill>
              </a:rPr>
              <a:t>정확한 개체 식별 불가능</a:t>
            </a:r>
          </a:p>
        </p:txBody>
      </p:sp>
    </p:spTree>
    <p:extLst>
      <p:ext uri="{BB962C8B-B14F-4D97-AF65-F5344CB8AC3E}">
        <p14:creationId xmlns:p14="http://schemas.microsoft.com/office/powerpoint/2010/main" val="28676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3BFB-31D9-F789-72F5-B3329288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C486AB-77B6-9050-337E-924273A7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231B2EA-4C07-3BA8-FDAD-73BBF3AB874B}"/>
              </a:ext>
            </a:extLst>
          </p:cNvPr>
          <p:cNvSpPr txBox="1"/>
          <p:nvPr/>
        </p:nvSpPr>
        <p:spPr>
          <a:xfrm>
            <a:off x="2752777" y="1423218"/>
            <a:ext cx="6686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인공지능 이미지 분류를 통한 정확한 개체 식별</a:t>
            </a:r>
          </a:p>
        </p:txBody>
      </p: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FFB9D9D-F047-154C-D7C2-ECC2FBA6F1F6}"/>
              </a:ext>
            </a:extLst>
          </p:cNvPr>
          <p:cNvGrpSpPr/>
          <p:nvPr/>
        </p:nvGrpSpPr>
        <p:grpSpPr>
          <a:xfrm>
            <a:off x="390166" y="2385797"/>
            <a:ext cx="11411669" cy="3414590"/>
            <a:chOff x="317499" y="2385797"/>
            <a:chExt cx="11411669" cy="341459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05D01D4-71FA-811D-696F-167FAA856DC8}"/>
                </a:ext>
              </a:extLst>
            </p:cNvPr>
            <p:cNvGrpSpPr/>
            <p:nvPr/>
          </p:nvGrpSpPr>
          <p:grpSpPr>
            <a:xfrm>
              <a:off x="317499" y="2544139"/>
              <a:ext cx="4859834" cy="1255356"/>
              <a:chOff x="449067" y="6114665"/>
              <a:chExt cx="4183808" cy="10807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4AE92A-3C45-3C2A-CE2C-E4EB0DECE2FF}"/>
                  </a:ext>
                </a:extLst>
              </p:cNvPr>
              <p:cNvSpPr txBox="1"/>
              <p:nvPr/>
            </p:nvSpPr>
            <p:spPr>
              <a:xfrm>
                <a:off x="582954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C3FEBF2-656D-CDBE-CF9A-9E72EC0EB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E5AB91-67B3-D312-7553-C285FB6F5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848418A-2439-8E02-D93B-F9313473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3A5E64B-2BD0-2BCE-5AD2-D098BF20EE2F}"/>
                  </a:ext>
                </a:extLst>
              </p:cNvPr>
              <p:cNvCxnSpPr>
                <a:cxnSpLocks/>
                <a:stCxn id="14" idx="3"/>
                <a:endCxn id="12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D7163F8-CA52-F1E2-2477-ADA6495354F5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AB75-022A-E7B5-FE4B-4AC580B173CB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8453BA-8D54-0B6C-B4B4-BB4A8A0D6D2B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5E93BE-6608-E158-463E-481FA75AF04F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87D7F2-C86F-E516-C219-C2C3C5CDB0AA}"/>
                </a:ext>
              </a:extLst>
            </p:cNvPr>
            <p:cNvGrpSpPr/>
            <p:nvPr/>
          </p:nvGrpSpPr>
          <p:grpSpPr>
            <a:xfrm>
              <a:off x="4072459" y="2385797"/>
              <a:ext cx="7656709" cy="3172899"/>
              <a:chOff x="2827186" y="1828845"/>
              <a:chExt cx="8901983" cy="368893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3C230D0-2844-8D5F-BAF1-3579765F0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07" y="2028637"/>
                <a:ext cx="1246476" cy="96558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7DEC05-F90F-79CF-01AF-184CBE1A174A}"/>
                  </a:ext>
                </a:extLst>
              </p:cNvPr>
              <p:cNvSpPr txBox="1"/>
              <p:nvPr/>
            </p:nvSpPr>
            <p:spPr>
              <a:xfrm>
                <a:off x="4094674" y="2595961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추론 결과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전달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9867FB-DD67-EBC6-D30A-9D2390D0FF15}"/>
                  </a:ext>
                </a:extLst>
              </p:cNvPr>
              <p:cNvSpPr txBox="1"/>
              <p:nvPr/>
            </p:nvSpPr>
            <p:spPr>
              <a:xfrm>
                <a:off x="6964771" y="2597213"/>
                <a:ext cx="632172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신호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DBE55-FC72-C203-71EE-BD8D91033A6F}"/>
                  </a:ext>
                </a:extLst>
              </p:cNvPr>
              <p:cNvSpPr txBox="1"/>
              <p:nvPr/>
            </p:nvSpPr>
            <p:spPr>
              <a:xfrm>
                <a:off x="9251082" y="2595961"/>
                <a:ext cx="1122328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사료 공급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A5ACE7-6419-E260-C7CD-6D16C1DDFCE0}"/>
                  </a:ext>
                </a:extLst>
              </p:cNvPr>
              <p:cNvSpPr txBox="1"/>
              <p:nvPr/>
            </p:nvSpPr>
            <p:spPr>
              <a:xfrm>
                <a:off x="6632178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데이터 표시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DD0F450-49F2-06D1-203E-45BFDA3A7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056" y="1828845"/>
                <a:ext cx="1365165" cy="136516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1177ED-2968-3BB7-1D22-00FDA8437B77}"/>
                  </a:ext>
                </a:extLst>
              </p:cNvPr>
              <p:cNvSpPr txBox="1"/>
              <p:nvPr/>
            </p:nvSpPr>
            <p:spPr>
              <a:xfrm>
                <a:off x="7965472" y="3108632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DC </a:t>
                </a:r>
                <a:r>
                  <a:rPr lang="ko-KR" altLang="en-US" sz="1400" dirty="0"/>
                  <a:t>모터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진동 모터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D7299F-5F0B-C22D-2F7B-90D7EB81F54E}"/>
                  </a:ext>
                </a:extLst>
              </p:cNvPr>
              <p:cNvSpPr txBox="1"/>
              <p:nvPr/>
            </p:nvSpPr>
            <p:spPr>
              <a:xfrm>
                <a:off x="5393347" y="3108632"/>
                <a:ext cx="1049643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이티보드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90E25-BB93-1D72-3D83-5F234E3A09F0}"/>
                  </a:ext>
                </a:extLst>
              </p:cNvPr>
              <p:cNvSpPr txBox="1"/>
              <p:nvPr/>
            </p:nvSpPr>
            <p:spPr>
              <a:xfrm>
                <a:off x="10675429" y="3108632"/>
                <a:ext cx="840907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밥그릇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3B0013C-8C77-A6CB-A24D-E2760FF1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2693" y="2094299"/>
                <a:ext cx="1246476" cy="834256"/>
              </a:xfrm>
              <a:prstGeom prst="rect">
                <a:avLst/>
              </a:prstGeom>
            </p:spPr>
          </p:pic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46D284D-CDC3-5E79-400D-62EC09C7A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9458" y="2511427"/>
                <a:ext cx="1078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FEC32BB-B27E-0666-B405-558B83E85676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570584" y="2511428"/>
                <a:ext cx="12734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86B5DDD-D10D-A2E6-7918-F54EC410D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9221" y="2503582"/>
                <a:ext cx="127347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83CAFE3E-A78B-A987-2ACB-4FDB9FC857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228253" y="3031556"/>
                <a:ext cx="2284126" cy="1243868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28C835D-E349-C7DB-A16F-0AB392D9F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186" y="4090817"/>
                <a:ext cx="1426963" cy="1426963"/>
              </a:xfrm>
              <a:prstGeom prst="rect">
                <a:avLst/>
              </a:prstGeom>
            </p:spPr>
          </p:pic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1B1F08C3-1AF8-FD22-4EBC-992935342913}"/>
                  </a:ext>
                </a:extLst>
              </p:cNvPr>
              <p:cNvCxnSpPr>
                <a:cxnSpLocks/>
                <a:stCxn id="37" idx="3"/>
                <a:endCxn id="22" idx="2"/>
              </p:cNvCxnSpPr>
              <p:nvPr/>
            </p:nvCxnSpPr>
            <p:spPr>
              <a:xfrm flipV="1">
                <a:off x="4254149" y="3466466"/>
                <a:ext cx="1664020" cy="133783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D5C2B2-94F5-3F47-4B41-5F76EFE9AD77}"/>
                  </a:ext>
                </a:extLst>
              </p:cNvPr>
              <p:cNvSpPr txBox="1"/>
              <p:nvPr/>
            </p:nvSpPr>
            <p:spPr>
              <a:xfrm>
                <a:off x="4390455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타이머 중지</a:t>
                </a:r>
              </a:p>
            </p:txBody>
          </p:sp>
        </p:grp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90600796-D06B-D85B-50EE-78D7E6F57DB9}"/>
                </a:ext>
              </a:extLst>
            </p:cNvPr>
            <p:cNvGrpSpPr/>
            <p:nvPr/>
          </p:nvGrpSpPr>
          <p:grpSpPr>
            <a:xfrm>
              <a:off x="8532231" y="4478253"/>
              <a:ext cx="884798" cy="1322134"/>
              <a:chOff x="8143875" y="3981487"/>
              <a:chExt cx="1028700" cy="1537163"/>
            </a:xfrm>
          </p:grpSpPr>
          <p:pic>
            <p:nvPicPr>
              <p:cNvPr id="1025" name="그림 1024">
                <a:extLst>
                  <a:ext uri="{FF2B5EF4-FFF2-40B4-BE49-F238E27FC236}">
                    <a16:creationId xmlns:a16="http://schemas.microsoft.com/office/drawing/2014/main" id="{E53ACEFE-FA7E-9837-04DE-DE6EFD4F6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3875" y="3981487"/>
                <a:ext cx="1028700" cy="1083000"/>
              </a:xfrm>
              <a:prstGeom prst="rect">
                <a:avLst/>
              </a:prstGeom>
            </p:spPr>
          </p:pic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8FE3376-5477-0FB2-34AC-7E076C2E3E28}"/>
                  </a:ext>
                </a:extLst>
              </p:cNvPr>
              <p:cNvSpPr txBox="1"/>
              <p:nvPr/>
            </p:nvSpPr>
            <p:spPr>
              <a:xfrm>
                <a:off x="8279754" y="5160817"/>
                <a:ext cx="734676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OLED</a:t>
                </a:r>
                <a:endParaRPr lang="ko-KR" altLang="en-US" sz="14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0C5AA9-F9AF-F195-9E26-BD9D50C978C8}"/>
              </a:ext>
            </a:extLst>
          </p:cNvPr>
          <p:cNvSpPr txBox="1"/>
          <p:nvPr/>
        </p:nvSpPr>
        <p:spPr>
          <a:xfrm>
            <a:off x="4372486" y="273494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52847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B13-509E-C29F-BC10-113C870A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E4892-0CC6-398E-F048-404452E8B1CE}"/>
              </a:ext>
            </a:extLst>
          </p:cNvPr>
          <p:cNvSpPr txBox="1"/>
          <p:nvPr/>
        </p:nvSpPr>
        <p:spPr>
          <a:xfrm>
            <a:off x="2260061" y="2705725"/>
            <a:ext cx="767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인공지능 개요</a:t>
            </a:r>
          </a:p>
        </p:txBody>
      </p:sp>
    </p:spTree>
    <p:extLst>
      <p:ext uri="{BB962C8B-B14F-4D97-AF65-F5344CB8AC3E}">
        <p14:creationId xmlns:p14="http://schemas.microsoft.com/office/powerpoint/2010/main" val="260160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ko-KR" altLang="en-US" sz="3200" dirty="0"/>
              <a:t>개요 </a:t>
            </a:r>
            <a:r>
              <a:rPr lang="en-US" altLang="ko-KR" sz="3200" dirty="0"/>
              <a:t>– </a:t>
            </a:r>
            <a:r>
              <a:rPr lang="ko-KR" altLang="en-US" sz="3200" dirty="0"/>
              <a:t>이미지 분류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778AB9-61AB-DB6E-E1A6-1F69085F45DB}"/>
              </a:ext>
            </a:extLst>
          </p:cNvPr>
          <p:cNvGrpSpPr/>
          <p:nvPr/>
        </p:nvGrpSpPr>
        <p:grpSpPr>
          <a:xfrm>
            <a:off x="1217001" y="1460134"/>
            <a:ext cx="9757999" cy="4728346"/>
            <a:chOff x="1217001" y="1460134"/>
            <a:chExt cx="9757999" cy="4728346"/>
          </a:xfrm>
        </p:grpSpPr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027F8421-2A68-476A-E783-9B0232DE8BE7}"/>
                </a:ext>
              </a:extLst>
            </p:cNvPr>
            <p:cNvGrpSpPr/>
            <p:nvPr/>
          </p:nvGrpSpPr>
          <p:grpSpPr>
            <a:xfrm>
              <a:off x="1217001" y="1460134"/>
              <a:ext cx="2899496" cy="4728346"/>
              <a:chOff x="514912" y="1234709"/>
              <a:chExt cx="2899496" cy="4728346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2C80A43-3C4E-E2B3-8AAC-97CFE47D4816}"/>
                  </a:ext>
                </a:extLst>
              </p:cNvPr>
              <p:cNvSpPr/>
              <p:nvPr/>
            </p:nvSpPr>
            <p:spPr>
              <a:xfrm>
                <a:off x="514912" y="1419375"/>
                <a:ext cx="2899496" cy="4543680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7CECE-A09D-90C7-4123-4A37D03A76A2}"/>
                  </a:ext>
                </a:extLst>
              </p:cNvPr>
              <p:cNvSpPr txBox="1"/>
              <p:nvPr/>
            </p:nvSpPr>
            <p:spPr>
              <a:xfrm>
                <a:off x="1201470" y="1234709"/>
                <a:ext cx="15263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데이터 세트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D9D6C2F-8C60-E4C0-66AA-7EA5FF5BF591}"/>
                  </a:ext>
                </a:extLst>
              </p:cNvPr>
              <p:cNvGrpSpPr/>
              <p:nvPr/>
            </p:nvGrpSpPr>
            <p:grpSpPr>
              <a:xfrm>
                <a:off x="754861" y="1574035"/>
                <a:ext cx="2426083" cy="1256714"/>
                <a:chOff x="813227" y="1574035"/>
                <a:chExt cx="2426083" cy="1256714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EC851A62-EA42-DB51-86AF-88781EB2C0B8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CE78A67-7BB2-F808-48DB-7A9A263A588B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BCFBE69-4692-FA15-3029-2654593C29CA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D4392D4-2AFE-1F3C-E18E-1495E6BC242A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289E291-0551-3D21-9DC3-855E275EB36C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FA93439-3825-712D-8DB5-521FEA6DE971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3FA608-BC5E-B1E8-8B3C-18D75F0D3711}"/>
                    </a:ext>
                  </a:extLst>
                </p:cNvPr>
                <p:cNvSpPr txBox="1"/>
                <p:nvPr/>
              </p:nvSpPr>
              <p:spPr>
                <a:xfrm>
                  <a:off x="886913" y="1574035"/>
                  <a:ext cx="15263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강아지 </a:t>
                  </a:r>
                  <a:r>
                    <a:rPr lang="en-US" altLang="ko-KR" dirty="0"/>
                    <a:t>(ID: 0)</a:t>
                  </a:r>
                  <a:endParaRPr lang="ko-KR" altLang="en-US" dirty="0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8C644C0B-9527-5C92-39CD-806F22F7FA5E}"/>
                  </a:ext>
                </a:extLst>
              </p:cNvPr>
              <p:cNvGrpSpPr/>
              <p:nvPr/>
            </p:nvGrpSpPr>
            <p:grpSpPr>
              <a:xfrm>
                <a:off x="754861" y="3018872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72499AAD-06D8-E04E-A0B5-884F9ACBB183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3FB024-3853-F6FF-32CE-4453724EEF41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4429650-2265-4258-2EE2-AB0D36B825B8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ED16198-2B68-6946-D69B-5966BD2070D5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3B9AF77-F47A-B4A7-FF50-9D0D85959CF7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5304403-79E8-55F5-C8F8-79A78A273B0B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FA85DD5-BF07-8A5D-C010-23F9D3226A45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0842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닭 </a:t>
                  </a:r>
                  <a:r>
                    <a:rPr lang="en-US" altLang="ko-KR" dirty="0"/>
                    <a:t>(ID: 1)</a:t>
                  </a:r>
                  <a:endParaRPr lang="ko-KR" altLang="en-US" dirty="0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4D4031EB-7FF9-6848-66F0-C16F97CB874C}"/>
                  </a:ext>
                </a:extLst>
              </p:cNvPr>
              <p:cNvGrpSpPr/>
              <p:nvPr/>
            </p:nvGrpSpPr>
            <p:grpSpPr>
              <a:xfrm>
                <a:off x="754861" y="4415143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E79D7C98-03DC-BA2E-118B-FA38428DA21E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DACD77E-473A-09EE-F455-D1389472B9BA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65254DEB-3422-242E-357F-6DFE42EC4E53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DCD9AEE-55AF-90F3-7AD6-8D37D31788AB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1A016A6-B52E-BF8C-9A4E-E0454FDC6B1B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B90F6015-3B7D-DE12-720D-FC159C23F5C4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374342D-3706-F0F4-ED08-17A86E1E0D78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4083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기린</a:t>
                  </a:r>
                  <a:r>
                    <a:rPr lang="en-US" altLang="ko-KR" dirty="0"/>
                    <a:t> (ID: 2)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04A63A6-F59B-DAF6-65E5-3DBADE8571E5}"/>
                </a:ext>
              </a:extLst>
            </p:cNvPr>
            <p:cNvCxnSpPr>
              <a:cxnSpLocks/>
              <a:stCxn id="2" idx="3"/>
              <a:endCxn id="55" idx="2"/>
            </p:cNvCxnSpPr>
            <p:nvPr/>
          </p:nvCxnSpPr>
          <p:spPr>
            <a:xfrm>
              <a:off x="4116497" y="3916640"/>
              <a:ext cx="163034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5F0361-D98E-692F-0962-CB0E7DFC3430}"/>
                </a:ext>
              </a:extLst>
            </p:cNvPr>
            <p:cNvSpPr txBox="1"/>
            <p:nvPr/>
          </p:nvSpPr>
          <p:spPr>
            <a:xfrm>
              <a:off x="4457014" y="346833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① 학습</a:t>
              </a:r>
            </a:p>
          </p:txBody>
        </p:sp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B4CCAE8D-6A60-6536-26C1-6EB264EFE1F0}"/>
                </a:ext>
              </a:extLst>
            </p:cNvPr>
            <p:cNvGrpSpPr/>
            <p:nvPr/>
          </p:nvGrpSpPr>
          <p:grpSpPr>
            <a:xfrm>
              <a:off x="5746837" y="3071240"/>
              <a:ext cx="1690802" cy="1690802"/>
              <a:chOff x="5338649" y="2845815"/>
              <a:chExt cx="1690802" cy="1690802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7B38532-FFC3-8E0A-F56A-B5C5FA780009}"/>
                  </a:ext>
                </a:extLst>
              </p:cNvPr>
              <p:cNvSpPr/>
              <p:nvPr/>
            </p:nvSpPr>
            <p:spPr>
              <a:xfrm>
                <a:off x="5338649" y="2845815"/>
                <a:ext cx="1690802" cy="16908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684BF184-A942-A102-D6A7-654E7F961A67}"/>
                  </a:ext>
                </a:extLst>
              </p:cNvPr>
              <p:cNvSpPr txBox="1"/>
              <p:nvPr/>
            </p:nvSpPr>
            <p:spPr>
              <a:xfrm>
                <a:off x="5589175" y="3527451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학습 모델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EBC359E0-8BE1-2813-FA28-2531273A1308}"/>
                </a:ext>
              </a:extLst>
            </p:cNvPr>
            <p:cNvGrpSpPr/>
            <p:nvPr/>
          </p:nvGrpSpPr>
          <p:grpSpPr>
            <a:xfrm>
              <a:off x="8513566" y="1529113"/>
              <a:ext cx="2264818" cy="2206604"/>
              <a:chOff x="8223245" y="1463760"/>
              <a:chExt cx="1860088" cy="1840463"/>
            </a:xfrm>
          </p:grpSpPr>
          <p:sp>
            <p:nvSpPr>
              <p:cNvPr id="1033" name="사각형: 둥근 모서리 1032">
                <a:extLst>
                  <a:ext uri="{FF2B5EF4-FFF2-40B4-BE49-F238E27FC236}">
                    <a16:creationId xmlns:a16="http://schemas.microsoft.com/office/drawing/2014/main" id="{770B0962-4DD1-EB50-46AD-3883456FDC4D}"/>
                  </a:ext>
                </a:extLst>
              </p:cNvPr>
              <p:cNvSpPr/>
              <p:nvPr/>
            </p:nvSpPr>
            <p:spPr>
              <a:xfrm>
                <a:off x="8223245" y="1648426"/>
                <a:ext cx="1860088" cy="1655797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7248CE5C-7522-7F72-1E51-E0990F617981}"/>
                  </a:ext>
                </a:extLst>
              </p:cNvPr>
              <p:cNvSpPr txBox="1"/>
              <p:nvPr/>
            </p:nvSpPr>
            <p:spPr>
              <a:xfrm>
                <a:off x="8537670" y="1463760"/>
                <a:ext cx="1231237" cy="303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테스트 사진</a:t>
                </a: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3224BE8F-E706-DCA9-E1F4-E615716F79D5}"/>
                  </a:ext>
                </a:extLst>
              </p:cNvPr>
              <p:cNvSpPr/>
              <p:nvPr/>
            </p:nvSpPr>
            <p:spPr>
              <a:xfrm>
                <a:off x="8463195" y="2036319"/>
                <a:ext cx="1322832" cy="1023481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E3E0C1EF-4601-AC5A-5A4D-D00E585351CE}"/>
                  </a:ext>
                </a:extLst>
              </p:cNvPr>
              <p:cNvSpPr/>
              <p:nvPr/>
            </p:nvSpPr>
            <p:spPr>
              <a:xfrm>
                <a:off x="9048874" y="2291555"/>
                <a:ext cx="514755" cy="616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9FC96F9D-C81C-4D32-8932-3634486D8E74}"/>
                  </a:ext>
                </a:extLst>
              </p:cNvPr>
              <p:cNvSpPr/>
              <p:nvPr/>
            </p:nvSpPr>
            <p:spPr>
              <a:xfrm>
                <a:off x="8638534" y="2343072"/>
                <a:ext cx="514755" cy="6160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1BD5E9BE-98BC-44D3-EA04-87C8590A4214}"/>
                  </a:ext>
                </a:extLst>
              </p:cNvPr>
              <p:cNvSpPr txBox="1"/>
              <p:nvPr/>
            </p:nvSpPr>
            <p:spPr>
              <a:xfrm>
                <a:off x="8743790" y="1851652"/>
                <a:ext cx="763869" cy="3080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강아지</a:t>
                </a:r>
              </a:p>
            </p:txBody>
          </p:sp>
        </p:grp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560A6724-1410-7DA4-D966-D094F52A73B6}"/>
                </a:ext>
              </a:extLst>
            </p:cNvPr>
            <p:cNvCxnSpPr>
              <a:cxnSpLocks/>
              <a:stCxn id="1033" idx="1"/>
              <a:endCxn id="55" idx="7"/>
            </p:cNvCxnSpPr>
            <p:nvPr/>
          </p:nvCxnSpPr>
          <p:spPr>
            <a:xfrm rot="10800000" flipV="1">
              <a:off x="7190028" y="2743116"/>
              <a:ext cx="1323539" cy="575735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CE720C1F-F8E5-1921-97CC-F6FB04CD17CE}"/>
                </a:ext>
              </a:extLst>
            </p:cNvPr>
            <p:cNvSpPr/>
            <p:nvPr/>
          </p:nvSpPr>
          <p:spPr>
            <a:xfrm>
              <a:off x="8513566" y="4557505"/>
              <a:ext cx="2461434" cy="1500394"/>
            </a:xfrm>
            <a:prstGeom prst="roundRect">
              <a:avLst>
                <a:gd name="adj" fmla="val 7953"/>
              </a:avLst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FF8C49E8-0425-8852-476F-B5DD7D55A925}"/>
                </a:ext>
              </a:extLst>
            </p:cNvPr>
            <p:cNvSpPr txBox="1"/>
            <p:nvPr/>
          </p:nvSpPr>
          <p:spPr>
            <a:xfrm>
              <a:off x="9201285" y="4313139"/>
              <a:ext cx="1085997" cy="4887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57" name="연결선: 꺾임 1056">
              <a:extLst>
                <a:ext uri="{FF2B5EF4-FFF2-40B4-BE49-F238E27FC236}">
                  <a16:creationId xmlns:a16="http://schemas.microsoft.com/office/drawing/2014/main" id="{3BA25BA5-E22F-2B8D-7C64-6A89A5B611D5}"/>
                </a:ext>
              </a:extLst>
            </p:cNvPr>
            <p:cNvCxnSpPr>
              <a:cxnSpLocks/>
              <a:stCxn id="1049" idx="1"/>
              <a:endCxn id="55" idx="5"/>
            </p:cNvCxnSpPr>
            <p:nvPr/>
          </p:nvCxnSpPr>
          <p:spPr>
            <a:xfrm rot="10800000">
              <a:off x="7190028" y="4514430"/>
              <a:ext cx="1323539" cy="793272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2776F7-D63C-11F4-77F8-9EBECD11DE8E}"/>
                </a:ext>
              </a:extLst>
            </p:cNvPr>
            <p:cNvSpPr txBox="1"/>
            <p:nvPr/>
          </p:nvSpPr>
          <p:spPr>
            <a:xfrm>
              <a:off x="7407987" y="235976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② 검증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2B3F1-31A4-C432-0088-BD315970D18D}"/>
                </a:ext>
              </a:extLst>
            </p:cNvPr>
            <p:cNvSpPr txBox="1"/>
            <p:nvPr/>
          </p:nvSpPr>
          <p:spPr>
            <a:xfrm>
              <a:off x="7407987" y="492591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③ 추론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067119-23F2-4130-7C90-F30F3D657860}"/>
                </a:ext>
              </a:extLst>
            </p:cNvPr>
            <p:cNvGrpSpPr/>
            <p:nvPr/>
          </p:nvGrpSpPr>
          <p:grpSpPr>
            <a:xfrm>
              <a:off x="8869164" y="4707538"/>
              <a:ext cx="1743100" cy="1200329"/>
              <a:chOff x="8869164" y="4829092"/>
              <a:chExt cx="1743100" cy="1200329"/>
            </a:xfrm>
          </p:grpSpPr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742EF88C-2DAB-21AA-41E6-3F2EDC4A07B6}"/>
                  </a:ext>
                </a:extLst>
              </p:cNvPr>
              <p:cNvSpPr txBox="1"/>
              <p:nvPr/>
            </p:nvSpPr>
            <p:spPr>
              <a:xfrm>
                <a:off x="8869164" y="4829092"/>
                <a:ext cx="11961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0(</a:t>
                </a:r>
                <a:r>
                  <a:rPr lang="ko-KR" altLang="en-US" dirty="0"/>
                  <a:t>강아지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1(</a:t>
                </a:r>
                <a:r>
                  <a:rPr lang="ko-KR" altLang="en-US" dirty="0"/>
                  <a:t>닭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2(</a:t>
                </a:r>
                <a:r>
                  <a:rPr lang="ko-KR" altLang="en-US" dirty="0"/>
                  <a:t>기린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3(</a:t>
                </a:r>
                <a:r>
                  <a:rPr lang="ko-KR" altLang="en-US" dirty="0"/>
                  <a:t>배경</a:t>
                </a:r>
                <a:r>
                  <a:rPr lang="en-US" altLang="ko-KR" dirty="0"/>
                  <a:t>): 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7FD3A7-51E3-386C-D630-6588371C99B3}"/>
                  </a:ext>
                </a:extLst>
              </p:cNvPr>
              <p:cNvSpPr txBox="1"/>
              <p:nvPr/>
            </p:nvSpPr>
            <p:spPr>
              <a:xfrm>
                <a:off x="9947233" y="4829092"/>
                <a:ext cx="66503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70%</a:t>
                </a:r>
              </a:p>
              <a:p>
                <a:r>
                  <a:rPr lang="en-US" altLang="ko-KR" dirty="0"/>
                  <a:t>20%</a:t>
                </a:r>
              </a:p>
              <a:p>
                <a:r>
                  <a:rPr lang="en-US" altLang="ko-KR" dirty="0"/>
                  <a:t>10%</a:t>
                </a:r>
              </a:p>
              <a:p>
                <a:r>
                  <a:rPr lang="en-US" altLang="ko-KR" dirty="0"/>
                  <a:t>0%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85213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DCA0792E-69F3-451F-AED8-AF1EB4591C27}" vid="{04AA11F4-1746-4338-9F4C-469CBFB6619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7755</TotalTime>
  <Words>818</Words>
  <Application>Microsoft Office PowerPoint</Application>
  <PresentationFormat>와이드스크린</PresentationFormat>
  <Paragraphs>197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KoPubWorld돋움체_Pro Bold</vt:lpstr>
      <vt:lpstr>맑은 고딕</vt:lpstr>
      <vt:lpstr>Arial</vt:lpstr>
      <vt:lpstr>테마1</vt:lpstr>
      <vt:lpstr>PowerPoint 프레젠테이션</vt:lpstr>
      <vt:lpstr>PowerPoint 프레젠테이션</vt:lpstr>
      <vt:lpstr>반려동물 자동 급식기란</vt:lpstr>
      <vt:lpstr>PowerPoint 프레젠테이션</vt:lpstr>
      <vt:lpstr>스마트 급식기 코딩 키트 구성도(기본)</vt:lpstr>
      <vt:lpstr>스마트 급식기 코딩 키트 구성도(기본)</vt:lpstr>
      <vt:lpstr>스마트 급식기 코딩 키트 구성도(인공지능)</vt:lpstr>
      <vt:lpstr>PowerPoint 프레젠테이션</vt:lpstr>
      <vt:lpstr>인공지능 개요 – 이미지 분류</vt:lpstr>
      <vt:lpstr>PowerPoint 프레젠테이션</vt:lpstr>
      <vt:lpstr>티처블 머신 - 시작</vt:lpstr>
      <vt:lpstr>티처블 머신 - 모델 선택</vt:lpstr>
      <vt:lpstr>티처블 머신 - 데이터 세트 생성</vt:lpstr>
      <vt:lpstr>티처블 머신 - 모델 학습</vt:lpstr>
      <vt:lpstr>PowerPoint 프레젠테이션</vt:lpstr>
      <vt:lpstr>티처블 머신 - 이미지 학습 검증</vt:lpstr>
      <vt:lpstr>티처블 머신 - 모델 다운로드</vt:lpstr>
      <vt:lpstr>PowerPoint 프레젠테이션</vt:lpstr>
      <vt:lpstr>스마트 급식기 코딩 키트 부품</vt:lpstr>
      <vt:lpstr>PowerPoint 프레젠테이션</vt:lpstr>
      <vt:lpstr>스마트 급식기 코딩 키트 - 프로그램 개념</vt:lpstr>
      <vt:lpstr>스마트 급식기 코딩 키트 - 프로그램 순서도</vt:lpstr>
      <vt:lpstr>PowerPoint 프레젠테이션</vt:lpstr>
      <vt:lpstr>프로그램 시작부</vt:lpstr>
      <vt:lpstr>라이브러리 참조</vt:lpstr>
      <vt:lpstr>전역 변수 선언</vt:lpstr>
      <vt:lpstr>setup() 함수 작성</vt:lpstr>
      <vt:lpstr>loop() 함수 작성</vt:lpstr>
      <vt:lpstr>ai_process() 함수 작성(1)</vt:lpstr>
      <vt:lpstr>ai_process() 함수 작성(2)</vt:lpstr>
      <vt:lpstr>food_supply() 함수 작성</vt:lpstr>
      <vt:lpstr>motor_on() 함수 작성</vt:lpstr>
      <vt:lpstr>motor_off() 함수 작성</vt:lpstr>
      <vt:lpstr>PowerPoint 프레젠테이션</vt:lpstr>
      <vt:lpstr>참고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PEJ</cp:lastModifiedBy>
  <cp:revision>252</cp:revision>
  <cp:lastPrinted>2024-02-23T08:33:47Z</cp:lastPrinted>
  <dcterms:created xsi:type="dcterms:W3CDTF">2022-07-27T02:22:09Z</dcterms:created>
  <dcterms:modified xsi:type="dcterms:W3CDTF">2024-02-28T04:47:22Z</dcterms:modified>
</cp:coreProperties>
</file>